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8" r:id="rId3"/>
    <p:sldMasterId id="2147483715" r:id="rId4"/>
  </p:sldMasterIdLst>
  <p:notesMasterIdLst>
    <p:notesMasterId r:id="rId109"/>
  </p:notesMasterIdLst>
  <p:sldIdLst>
    <p:sldId id="256" r:id="rId5"/>
    <p:sldId id="267" r:id="rId6"/>
    <p:sldId id="268" r:id="rId7"/>
    <p:sldId id="269" r:id="rId8"/>
    <p:sldId id="257" r:id="rId9"/>
    <p:sldId id="258" r:id="rId10"/>
    <p:sldId id="259" r:id="rId11"/>
    <p:sldId id="260" r:id="rId12"/>
    <p:sldId id="261" r:id="rId13"/>
    <p:sldId id="262" r:id="rId14"/>
    <p:sldId id="263" r:id="rId15"/>
    <p:sldId id="264" r:id="rId16"/>
    <p:sldId id="265" r:id="rId17"/>
    <p:sldId id="266" r:id="rId18"/>
    <p:sldId id="270" r:id="rId19"/>
    <p:sldId id="271" r:id="rId20"/>
    <p:sldId id="272" r:id="rId21"/>
    <p:sldId id="274" r:id="rId22"/>
    <p:sldId id="276" r:id="rId23"/>
    <p:sldId id="273" r:id="rId24"/>
    <p:sldId id="275" r:id="rId25"/>
    <p:sldId id="277" r:id="rId26"/>
    <p:sldId id="687" r:id="rId27"/>
    <p:sldId id="391" r:id="rId28"/>
    <p:sldId id="278" r:id="rId29"/>
    <p:sldId id="279" r:id="rId30"/>
    <p:sldId id="280" r:id="rId31"/>
    <p:sldId id="688" r:id="rId32"/>
    <p:sldId id="281" r:id="rId33"/>
    <p:sldId id="710" r:id="rId34"/>
    <p:sldId id="712" r:id="rId35"/>
    <p:sldId id="713" r:id="rId36"/>
    <p:sldId id="714" r:id="rId37"/>
    <p:sldId id="715" r:id="rId38"/>
    <p:sldId id="716" r:id="rId39"/>
    <p:sldId id="728" r:id="rId40"/>
    <p:sldId id="717" r:id="rId41"/>
    <p:sldId id="721" r:id="rId42"/>
    <p:sldId id="718" r:id="rId43"/>
    <p:sldId id="633" r:id="rId44"/>
    <p:sldId id="634" r:id="rId45"/>
    <p:sldId id="697" r:id="rId46"/>
    <p:sldId id="722" r:id="rId47"/>
    <p:sldId id="723" r:id="rId48"/>
    <p:sldId id="637" r:id="rId49"/>
    <p:sldId id="638" r:id="rId50"/>
    <p:sldId id="701" r:id="rId51"/>
    <p:sldId id="702" r:id="rId52"/>
    <p:sldId id="703" r:id="rId53"/>
    <p:sldId id="707" r:id="rId54"/>
    <p:sldId id="708" r:id="rId55"/>
    <p:sldId id="724" r:id="rId56"/>
    <p:sldId id="725" r:id="rId57"/>
    <p:sldId id="726" r:id="rId58"/>
    <p:sldId id="727" r:id="rId59"/>
    <p:sldId id="729" r:id="rId60"/>
    <p:sldId id="730" r:id="rId61"/>
    <p:sldId id="731" r:id="rId62"/>
    <p:sldId id="732" r:id="rId63"/>
    <p:sldId id="733" r:id="rId64"/>
    <p:sldId id="734" r:id="rId65"/>
    <p:sldId id="735" r:id="rId66"/>
    <p:sldId id="759" r:id="rId67"/>
    <p:sldId id="736" r:id="rId68"/>
    <p:sldId id="737" r:id="rId69"/>
    <p:sldId id="738" r:id="rId70"/>
    <p:sldId id="742" r:id="rId71"/>
    <p:sldId id="739" r:id="rId72"/>
    <p:sldId id="743" r:id="rId73"/>
    <p:sldId id="744" r:id="rId74"/>
    <p:sldId id="745" r:id="rId75"/>
    <p:sldId id="746" r:id="rId76"/>
    <p:sldId id="747" r:id="rId77"/>
    <p:sldId id="748" r:id="rId78"/>
    <p:sldId id="749" r:id="rId79"/>
    <p:sldId id="750" r:id="rId80"/>
    <p:sldId id="751" r:id="rId81"/>
    <p:sldId id="752" r:id="rId82"/>
    <p:sldId id="753" r:id="rId83"/>
    <p:sldId id="755" r:id="rId84"/>
    <p:sldId id="754" r:id="rId85"/>
    <p:sldId id="756" r:id="rId86"/>
    <p:sldId id="826" r:id="rId87"/>
    <p:sldId id="815" r:id="rId88"/>
    <p:sldId id="827" r:id="rId89"/>
    <p:sldId id="828" r:id="rId90"/>
    <p:sldId id="777" r:id="rId91"/>
    <p:sldId id="778" r:id="rId92"/>
    <p:sldId id="779" r:id="rId93"/>
    <p:sldId id="829" r:id="rId94"/>
    <p:sldId id="830" r:id="rId95"/>
    <p:sldId id="284" r:id="rId96"/>
    <p:sldId id="782" r:id="rId97"/>
    <p:sldId id="831" r:id="rId98"/>
    <p:sldId id="832" r:id="rId99"/>
    <p:sldId id="833" r:id="rId100"/>
    <p:sldId id="834" r:id="rId101"/>
    <p:sldId id="793" r:id="rId102"/>
    <p:sldId id="794" r:id="rId103"/>
    <p:sldId id="795" r:id="rId104"/>
    <p:sldId id="796" r:id="rId105"/>
    <p:sldId id="797" r:id="rId106"/>
    <p:sldId id="798" r:id="rId107"/>
    <p:sldId id="758"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67" autoAdjust="0"/>
    <p:restoredTop sz="80448" autoAdjust="0"/>
  </p:normalViewPr>
  <p:slideViewPr>
    <p:cSldViewPr snapToGrid="0">
      <p:cViewPr varScale="1">
        <p:scale>
          <a:sx n="69" d="100"/>
          <a:sy n="69" d="100"/>
        </p:scale>
        <p:origin x="158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A2F30-66B0-49C2-8422-19A4212DCBC2}" type="datetimeFigureOut">
              <a:rPr lang="en-US" smtClean="0"/>
              <a:t>8/17/2019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455E3-4DA0-45FD-A832-2D922AFF648B}" type="slidenum">
              <a:rPr lang="en-US" smtClean="0"/>
              <a:t>‹#›</a:t>
            </a:fld>
            <a:endParaRPr lang="en-US"/>
          </a:p>
        </p:txBody>
      </p:sp>
    </p:spTree>
    <p:extLst>
      <p:ext uri="{BB962C8B-B14F-4D97-AF65-F5344CB8AC3E}">
        <p14:creationId xmlns:p14="http://schemas.microsoft.com/office/powerpoint/2010/main" val="754235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GET variables are recommended for operations such as querying a</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database, that do not have any permanent results. If the processing of the</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form has side effects, such as inserting a record in a database or sending</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an email, POST should be used. </a:t>
            </a:r>
            <a:br>
              <a:rPr lang="en-US" sz="120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33B455E3-4DA0-45FD-A832-2D922AFF648B}" type="slidenum">
              <a:rPr lang="en-US" smtClean="0"/>
              <a:t>14</a:t>
            </a:fld>
            <a:endParaRPr lang="en-US"/>
          </a:p>
        </p:txBody>
      </p:sp>
    </p:spTree>
    <p:extLst>
      <p:ext uri="{BB962C8B-B14F-4D97-AF65-F5344CB8AC3E}">
        <p14:creationId xmlns:p14="http://schemas.microsoft.com/office/powerpoint/2010/main" val="4106646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621" rtl="0" eaLnBrk="0" fontAlgn="base" latinLnBrk="0" hangingPunct="0">
              <a:lnSpc>
                <a:spcPct val="100000"/>
              </a:lnSpc>
              <a:spcBef>
                <a:spcPct val="0"/>
              </a:spcBef>
              <a:spcAft>
                <a:spcPct val="0"/>
              </a:spcAft>
              <a:buClrTx/>
              <a:buSzTx/>
              <a:buFontTx/>
              <a:buNone/>
              <a:tabLst/>
              <a:defRPr/>
            </a:pPr>
            <a:fld id="{EDEF24E3-66CE-4EAD-839D-070122A087E4}" type="slidenum">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66621" rtl="0" eaLnBrk="0" fontAlgn="base" latinLnBrk="0" hangingPunct="0">
                <a:lnSpc>
                  <a:spcPct val="100000"/>
                </a:lnSpc>
                <a:spcBef>
                  <a:spcPct val="0"/>
                </a:spcBef>
                <a:spcAft>
                  <a:spcPct val="0"/>
                </a:spcAft>
                <a:buClrTx/>
                <a:buSzTx/>
                <a:buFontTx/>
                <a:buNone/>
                <a:tabLst/>
                <a:defRPr/>
              </a:pPr>
              <a:t>45</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424386" name="Rectangle 2"/>
          <p:cNvSpPr>
            <a:spLocks noGrp="1" noRot="1" noChangeAspect="1" noChangeArrowheads="1" noTextEdit="1"/>
          </p:cNvSpPr>
          <p:nvPr>
            <p:ph type="sldImg"/>
          </p:nvPr>
        </p:nvSpPr>
        <p:spPr>
          <a:ln/>
        </p:spPr>
      </p:sp>
      <p:sp>
        <p:nvSpPr>
          <p:cNvPr id="1424387" name="Rectangle 3"/>
          <p:cNvSpPr>
            <a:spLocks noGrp="1" noChangeArrowheads="1"/>
          </p:cNvSpPr>
          <p:nvPr>
            <p:ph type="body" idx="1"/>
          </p:nvPr>
        </p:nvSpPr>
        <p:spPr/>
        <p:txBody>
          <a:bodyPr/>
          <a:lstStyle/>
          <a:p>
            <a:r>
              <a:rPr lang="en-US"/>
              <a:t>HttpOnly in IE can be written to by script, but cannot be read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ACE478-A8F0-4A48-9704-0207FAF3866A}" type="slidenum">
              <a:rPr lang="en-US"/>
              <a:pPr/>
              <a:t>46</a:t>
            </a:fld>
            <a:endParaRPr lang="en-US"/>
          </a:p>
        </p:txBody>
      </p:sp>
      <p:sp>
        <p:nvSpPr>
          <p:cNvPr id="1346562" name="Rectangle 2"/>
          <p:cNvSpPr>
            <a:spLocks noGrp="1" noRot="1" noChangeAspect="1" noChangeArrowheads="1" noTextEdit="1"/>
          </p:cNvSpPr>
          <p:nvPr>
            <p:ph type="sldImg"/>
          </p:nvPr>
        </p:nvSpPr>
        <p:spPr>
          <a:ln/>
        </p:spPr>
      </p:sp>
      <p:sp>
        <p:nvSpPr>
          <p:cNvPr id="1346563" name="Rectangle 3"/>
          <p:cNvSpPr>
            <a:spLocks noGrp="1" noChangeArrowheads="1"/>
          </p:cNvSpPr>
          <p:nvPr>
            <p:ph type="body" idx="1"/>
          </p:nvPr>
        </p:nvSpPr>
        <p:spPr/>
        <p:txBody>
          <a:bodyPr/>
          <a:lstStyle/>
          <a:p>
            <a:r>
              <a:rPr lang="en-US"/>
              <a:t>HttpOnly in IE can be written to by script, but cannot be read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a:ln/>
        </p:spPr>
      </p:sp>
      <p:sp>
        <p:nvSpPr>
          <p:cNvPr id="1331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FF3:   most specific cookie sent first</a:t>
            </a:r>
          </a:p>
        </p:txBody>
      </p:sp>
      <p:sp>
        <p:nvSpPr>
          <p:cNvPr id="1331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875" eaLnBrk="0" hangingPunct="0">
              <a:defRPr sz="1900">
                <a:solidFill>
                  <a:schemeClr val="tx1"/>
                </a:solidFill>
                <a:latin typeface="Tahoma" charset="0"/>
                <a:ea typeface="ＭＳ Ｐゴシック" charset="0"/>
                <a:cs typeface="ＭＳ Ｐゴシック" charset="0"/>
              </a:defRPr>
            </a:lvl1pPr>
            <a:lvl2pPr marL="712415" indent="-274006" defTabSz="914875" eaLnBrk="0" hangingPunct="0">
              <a:defRPr sz="1900">
                <a:solidFill>
                  <a:schemeClr val="tx1"/>
                </a:solidFill>
                <a:latin typeface="Tahoma" charset="0"/>
                <a:ea typeface="ＭＳ Ｐゴシック" charset="0"/>
              </a:defRPr>
            </a:lvl2pPr>
            <a:lvl3pPr marL="1096023" indent="-219205" defTabSz="914875" eaLnBrk="0" hangingPunct="0">
              <a:defRPr sz="1900">
                <a:solidFill>
                  <a:schemeClr val="tx1"/>
                </a:solidFill>
                <a:latin typeface="Tahoma" charset="0"/>
                <a:ea typeface="ＭＳ Ｐゴシック" charset="0"/>
              </a:defRPr>
            </a:lvl3pPr>
            <a:lvl4pPr marL="1534432" indent="-219205" defTabSz="914875" eaLnBrk="0" hangingPunct="0">
              <a:defRPr sz="1900">
                <a:solidFill>
                  <a:schemeClr val="tx1"/>
                </a:solidFill>
                <a:latin typeface="Tahoma" charset="0"/>
                <a:ea typeface="ＭＳ Ｐゴシック" charset="0"/>
              </a:defRPr>
            </a:lvl4pPr>
            <a:lvl5pPr marL="1972841" indent="-219205" defTabSz="914875" eaLnBrk="0" hangingPunct="0">
              <a:defRPr sz="1900">
                <a:solidFill>
                  <a:schemeClr val="tx1"/>
                </a:solidFill>
                <a:latin typeface="Tahoma" charset="0"/>
                <a:ea typeface="ＭＳ Ｐゴシック" charset="0"/>
              </a:defRPr>
            </a:lvl5pPr>
            <a:lvl6pPr marL="2411250" indent="-219205" defTabSz="914875" eaLnBrk="0" fontAlgn="base" hangingPunct="0">
              <a:spcBef>
                <a:spcPct val="0"/>
              </a:spcBef>
              <a:spcAft>
                <a:spcPct val="0"/>
              </a:spcAft>
              <a:defRPr sz="1900">
                <a:solidFill>
                  <a:schemeClr val="tx1"/>
                </a:solidFill>
                <a:latin typeface="Tahoma" charset="0"/>
                <a:ea typeface="ＭＳ Ｐゴシック" charset="0"/>
              </a:defRPr>
            </a:lvl6pPr>
            <a:lvl7pPr marL="2849659" indent="-219205" defTabSz="914875" eaLnBrk="0" fontAlgn="base" hangingPunct="0">
              <a:spcBef>
                <a:spcPct val="0"/>
              </a:spcBef>
              <a:spcAft>
                <a:spcPct val="0"/>
              </a:spcAft>
              <a:defRPr sz="1900">
                <a:solidFill>
                  <a:schemeClr val="tx1"/>
                </a:solidFill>
                <a:latin typeface="Tahoma" charset="0"/>
                <a:ea typeface="ＭＳ Ｐゴシック" charset="0"/>
              </a:defRPr>
            </a:lvl7pPr>
            <a:lvl8pPr marL="3288068" indent="-219205" defTabSz="914875" eaLnBrk="0" fontAlgn="base" hangingPunct="0">
              <a:spcBef>
                <a:spcPct val="0"/>
              </a:spcBef>
              <a:spcAft>
                <a:spcPct val="0"/>
              </a:spcAft>
              <a:defRPr sz="1900">
                <a:solidFill>
                  <a:schemeClr val="tx1"/>
                </a:solidFill>
                <a:latin typeface="Tahoma" charset="0"/>
                <a:ea typeface="ＭＳ Ｐゴシック" charset="0"/>
              </a:defRPr>
            </a:lvl8pPr>
            <a:lvl9pPr marL="3726477" indent="-219205" defTabSz="914875" eaLnBrk="0" fontAlgn="base" hangingPunct="0">
              <a:spcBef>
                <a:spcPct val="0"/>
              </a:spcBef>
              <a:spcAft>
                <a:spcPct val="0"/>
              </a:spcAft>
              <a:defRPr sz="1900">
                <a:solidFill>
                  <a:schemeClr val="tx1"/>
                </a:solidFill>
                <a:latin typeface="Tahoma" charset="0"/>
                <a:ea typeface="ＭＳ Ｐゴシック" charset="0"/>
              </a:defRPr>
            </a:lvl9pPr>
          </a:lstStyle>
          <a:p>
            <a:fld id="{7767C316-1F59-B849-97C8-AE89DD8A70E4}" type="slidenum">
              <a:rPr lang="en-US" sz="1200">
                <a:latin typeface="Times New Roman" charset="0"/>
              </a:rPr>
              <a:pPr/>
              <a:t>47</a:t>
            </a:fld>
            <a:endParaRPr lang="en-US" sz="1200">
              <a:latin typeface="Times New Roman" charset="0"/>
            </a:endParaRPr>
          </a:p>
        </p:txBody>
      </p:sp>
    </p:spTree>
    <p:extLst>
      <p:ext uri="{BB962C8B-B14F-4D97-AF65-F5344CB8AC3E}">
        <p14:creationId xmlns:p14="http://schemas.microsoft.com/office/powerpoint/2010/main" val="1137549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a:ln/>
        </p:spPr>
      </p:sp>
      <p:sp>
        <p:nvSpPr>
          <p:cNvPr id="1536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cs typeface="ＭＳ Ｐゴシック" charset="0"/>
              </a:rPr>
              <a:t>SOP:    same as server-side read/write. </a:t>
            </a:r>
          </a:p>
        </p:txBody>
      </p:sp>
      <p:sp>
        <p:nvSpPr>
          <p:cNvPr id="1536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875" eaLnBrk="0" hangingPunct="0">
              <a:defRPr sz="1900">
                <a:solidFill>
                  <a:schemeClr val="tx1"/>
                </a:solidFill>
                <a:latin typeface="Tahoma" charset="0"/>
                <a:ea typeface="ＭＳ Ｐゴシック" charset="0"/>
                <a:cs typeface="ＭＳ Ｐゴシック" charset="0"/>
              </a:defRPr>
            </a:lvl1pPr>
            <a:lvl2pPr marL="712415" indent="-274006" defTabSz="914875" eaLnBrk="0" hangingPunct="0">
              <a:defRPr sz="1900">
                <a:solidFill>
                  <a:schemeClr val="tx1"/>
                </a:solidFill>
                <a:latin typeface="Tahoma" charset="0"/>
                <a:ea typeface="ＭＳ Ｐゴシック" charset="0"/>
              </a:defRPr>
            </a:lvl2pPr>
            <a:lvl3pPr marL="1096023" indent="-219205" defTabSz="914875" eaLnBrk="0" hangingPunct="0">
              <a:defRPr sz="1900">
                <a:solidFill>
                  <a:schemeClr val="tx1"/>
                </a:solidFill>
                <a:latin typeface="Tahoma" charset="0"/>
                <a:ea typeface="ＭＳ Ｐゴシック" charset="0"/>
              </a:defRPr>
            </a:lvl3pPr>
            <a:lvl4pPr marL="1534432" indent="-219205" defTabSz="914875" eaLnBrk="0" hangingPunct="0">
              <a:defRPr sz="1900">
                <a:solidFill>
                  <a:schemeClr val="tx1"/>
                </a:solidFill>
                <a:latin typeface="Tahoma" charset="0"/>
                <a:ea typeface="ＭＳ Ｐゴシック" charset="0"/>
              </a:defRPr>
            </a:lvl4pPr>
            <a:lvl5pPr marL="1972841" indent="-219205" defTabSz="914875" eaLnBrk="0" hangingPunct="0">
              <a:defRPr sz="1900">
                <a:solidFill>
                  <a:schemeClr val="tx1"/>
                </a:solidFill>
                <a:latin typeface="Tahoma" charset="0"/>
                <a:ea typeface="ＭＳ Ｐゴシック" charset="0"/>
              </a:defRPr>
            </a:lvl5pPr>
            <a:lvl6pPr marL="2411250" indent="-219205" defTabSz="914875" eaLnBrk="0" fontAlgn="base" hangingPunct="0">
              <a:spcBef>
                <a:spcPct val="0"/>
              </a:spcBef>
              <a:spcAft>
                <a:spcPct val="0"/>
              </a:spcAft>
              <a:defRPr sz="1900">
                <a:solidFill>
                  <a:schemeClr val="tx1"/>
                </a:solidFill>
                <a:latin typeface="Tahoma" charset="0"/>
                <a:ea typeface="ＭＳ Ｐゴシック" charset="0"/>
              </a:defRPr>
            </a:lvl6pPr>
            <a:lvl7pPr marL="2849659" indent="-219205" defTabSz="914875" eaLnBrk="0" fontAlgn="base" hangingPunct="0">
              <a:spcBef>
                <a:spcPct val="0"/>
              </a:spcBef>
              <a:spcAft>
                <a:spcPct val="0"/>
              </a:spcAft>
              <a:defRPr sz="1900">
                <a:solidFill>
                  <a:schemeClr val="tx1"/>
                </a:solidFill>
                <a:latin typeface="Tahoma" charset="0"/>
                <a:ea typeface="ＭＳ Ｐゴシック" charset="0"/>
              </a:defRPr>
            </a:lvl7pPr>
            <a:lvl8pPr marL="3288068" indent="-219205" defTabSz="914875" eaLnBrk="0" fontAlgn="base" hangingPunct="0">
              <a:spcBef>
                <a:spcPct val="0"/>
              </a:spcBef>
              <a:spcAft>
                <a:spcPct val="0"/>
              </a:spcAft>
              <a:defRPr sz="1900">
                <a:solidFill>
                  <a:schemeClr val="tx1"/>
                </a:solidFill>
                <a:latin typeface="Tahoma" charset="0"/>
                <a:ea typeface="ＭＳ Ｐゴシック" charset="0"/>
              </a:defRPr>
            </a:lvl8pPr>
            <a:lvl9pPr marL="3726477" indent="-219205" defTabSz="914875" eaLnBrk="0" fontAlgn="base" hangingPunct="0">
              <a:spcBef>
                <a:spcPct val="0"/>
              </a:spcBef>
              <a:spcAft>
                <a:spcPct val="0"/>
              </a:spcAft>
              <a:defRPr sz="1900">
                <a:solidFill>
                  <a:schemeClr val="tx1"/>
                </a:solidFill>
                <a:latin typeface="Tahoma" charset="0"/>
                <a:ea typeface="ＭＳ Ｐゴシック" charset="0"/>
              </a:defRPr>
            </a:lvl9pPr>
          </a:lstStyle>
          <a:p>
            <a:fld id="{84DB5922-160F-2246-96F9-407F4974B683}" type="slidenum">
              <a:rPr lang="en-US" sz="1200">
                <a:latin typeface="Times New Roman" charset="0"/>
              </a:rPr>
              <a:pPr/>
              <a:t>48</a:t>
            </a:fld>
            <a:endParaRPr lang="en-US" sz="1200">
              <a:latin typeface="Times New Roman" charset="0"/>
            </a:endParaRPr>
          </a:p>
        </p:txBody>
      </p:sp>
    </p:spTree>
    <p:extLst>
      <p:ext uri="{BB962C8B-B14F-4D97-AF65-F5344CB8AC3E}">
        <p14:creationId xmlns:p14="http://schemas.microsoft.com/office/powerpoint/2010/main" val="1893256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ln/>
        </p:spPr>
      </p:sp>
      <p:sp>
        <p:nvSpPr>
          <p:cNvPr id="194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RFC 2109 (cookie RFC) has an option for including domain, path in Cookie header, but not supported by browsers.</a:t>
            </a:r>
          </a:p>
        </p:txBody>
      </p:sp>
      <p:sp>
        <p:nvSpPr>
          <p:cNvPr id="194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875" eaLnBrk="0" hangingPunct="0">
              <a:defRPr sz="1900">
                <a:solidFill>
                  <a:schemeClr val="tx1"/>
                </a:solidFill>
                <a:latin typeface="Tahoma" charset="0"/>
                <a:ea typeface="ＭＳ Ｐゴシック" charset="0"/>
                <a:cs typeface="ＭＳ Ｐゴシック" charset="0"/>
              </a:defRPr>
            </a:lvl1pPr>
            <a:lvl2pPr marL="712415" indent="-274006" defTabSz="914875" eaLnBrk="0" hangingPunct="0">
              <a:defRPr sz="1900">
                <a:solidFill>
                  <a:schemeClr val="tx1"/>
                </a:solidFill>
                <a:latin typeface="Tahoma" charset="0"/>
                <a:ea typeface="ＭＳ Ｐゴシック" charset="0"/>
              </a:defRPr>
            </a:lvl2pPr>
            <a:lvl3pPr marL="1096023" indent="-219205" defTabSz="914875" eaLnBrk="0" hangingPunct="0">
              <a:defRPr sz="1900">
                <a:solidFill>
                  <a:schemeClr val="tx1"/>
                </a:solidFill>
                <a:latin typeface="Tahoma" charset="0"/>
                <a:ea typeface="ＭＳ Ｐゴシック" charset="0"/>
              </a:defRPr>
            </a:lvl3pPr>
            <a:lvl4pPr marL="1534432" indent="-219205" defTabSz="914875" eaLnBrk="0" hangingPunct="0">
              <a:defRPr sz="1900">
                <a:solidFill>
                  <a:schemeClr val="tx1"/>
                </a:solidFill>
                <a:latin typeface="Tahoma" charset="0"/>
                <a:ea typeface="ＭＳ Ｐゴシック" charset="0"/>
              </a:defRPr>
            </a:lvl4pPr>
            <a:lvl5pPr marL="1972841" indent="-219205" defTabSz="914875" eaLnBrk="0" hangingPunct="0">
              <a:defRPr sz="1900">
                <a:solidFill>
                  <a:schemeClr val="tx1"/>
                </a:solidFill>
                <a:latin typeface="Tahoma" charset="0"/>
                <a:ea typeface="ＭＳ Ｐゴシック" charset="0"/>
              </a:defRPr>
            </a:lvl5pPr>
            <a:lvl6pPr marL="2411250" indent="-219205" defTabSz="914875" eaLnBrk="0" fontAlgn="base" hangingPunct="0">
              <a:spcBef>
                <a:spcPct val="0"/>
              </a:spcBef>
              <a:spcAft>
                <a:spcPct val="0"/>
              </a:spcAft>
              <a:defRPr sz="1900">
                <a:solidFill>
                  <a:schemeClr val="tx1"/>
                </a:solidFill>
                <a:latin typeface="Tahoma" charset="0"/>
                <a:ea typeface="ＭＳ Ｐゴシック" charset="0"/>
              </a:defRPr>
            </a:lvl6pPr>
            <a:lvl7pPr marL="2849659" indent="-219205" defTabSz="914875" eaLnBrk="0" fontAlgn="base" hangingPunct="0">
              <a:spcBef>
                <a:spcPct val="0"/>
              </a:spcBef>
              <a:spcAft>
                <a:spcPct val="0"/>
              </a:spcAft>
              <a:defRPr sz="1900">
                <a:solidFill>
                  <a:schemeClr val="tx1"/>
                </a:solidFill>
                <a:latin typeface="Tahoma" charset="0"/>
                <a:ea typeface="ＭＳ Ｐゴシック" charset="0"/>
              </a:defRPr>
            </a:lvl7pPr>
            <a:lvl8pPr marL="3288068" indent="-219205" defTabSz="914875" eaLnBrk="0" fontAlgn="base" hangingPunct="0">
              <a:spcBef>
                <a:spcPct val="0"/>
              </a:spcBef>
              <a:spcAft>
                <a:spcPct val="0"/>
              </a:spcAft>
              <a:defRPr sz="1900">
                <a:solidFill>
                  <a:schemeClr val="tx1"/>
                </a:solidFill>
                <a:latin typeface="Tahoma" charset="0"/>
                <a:ea typeface="ＭＳ Ｐゴシック" charset="0"/>
              </a:defRPr>
            </a:lvl8pPr>
            <a:lvl9pPr marL="3726477" indent="-219205" defTabSz="914875" eaLnBrk="0" fontAlgn="base" hangingPunct="0">
              <a:spcBef>
                <a:spcPct val="0"/>
              </a:spcBef>
              <a:spcAft>
                <a:spcPct val="0"/>
              </a:spcAft>
              <a:defRPr sz="1900">
                <a:solidFill>
                  <a:schemeClr val="tx1"/>
                </a:solidFill>
                <a:latin typeface="Tahoma" charset="0"/>
                <a:ea typeface="ＭＳ Ｐゴシック" charset="0"/>
              </a:defRPr>
            </a:lvl9pPr>
          </a:lstStyle>
          <a:p>
            <a:fld id="{8C9F3E06-858C-D44A-B2FE-14B3CF8C51C3}" type="slidenum">
              <a:rPr lang="en-US" sz="1200">
                <a:latin typeface="Times New Roman" charset="0"/>
              </a:rPr>
              <a:pPr/>
              <a:t>50</a:t>
            </a:fld>
            <a:endParaRPr lang="en-US" sz="1200">
              <a:latin typeface="Times New Roman" charset="0"/>
            </a:endParaRPr>
          </a:p>
        </p:txBody>
      </p:sp>
    </p:spTree>
    <p:extLst>
      <p:ext uri="{BB962C8B-B14F-4D97-AF65-F5344CB8AC3E}">
        <p14:creationId xmlns:p14="http://schemas.microsoft.com/office/powerpoint/2010/main" val="185091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Writes </a:t>
            </a:r>
            <a:r>
              <a:rPr lang="en-US" dirty="0" err="1"/>
              <a:t>creditcard</a:t>
            </a:r>
            <a:r>
              <a:rPr lang="en-US" dirty="0"/>
              <a:t> number into attacker’s account.    Common in hosting</a:t>
            </a:r>
            <a:r>
              <a:rPr lang="en-US" baseline="0" dirty="0"/>
              <a:t> providers.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51</a:t>
            </a:fld>
            <a:endParaRPr lang="en-US" dirty="0"/>
          </a:p>
        </p:txBody>
      </p:sp>
    </p:spTree>
    <p:extLst>
      <p:ext uri="{BB962C8B-B14F-4D97-AF65-F5344CB8AC3E}">
        <p14:creationId xmlns:p14="http://schemas.microsoft.com/office/powerpoint/2010/main" val="204656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a:ln/>
        </p:spPr>
      </p:sp>
      <p:sp>
        <p:nvSpPr>
          <p:cNvPr id="2253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Alice </a:t>
            </a:r>
            <a:r>
              <a:rPr lang="en-US" dirty="0">
                <a:latin typeface="Times New Roman" charset="0"/>
                <a:ea typeface="ＭＳ Ｐゴシック" charset="0"/>
                <a:cs typeface="ＭＳ Ｐゴシック" charset="0"/>
              </a:rPr>
              <a:t>visits   http://</a:t>
            </a:r>
            <a:r>
              <a:rPr lang="en-US" dirty="0" err="1">
                <a:latin typeface="Times New Roman" charset="0"/>
                <a:ea typeface="ＭＳ Ｐゴシック" charset="0"/>
                <a:cs typeface="ＭＳ Ｐゴシック" charset="0"/>
              </a:rPr>
              <a:t>www.google.com</a:t>
            </a:r>
            <a:r>
              <a:rPr lang="en-US" dirty="0">
                <a:latin typeface="Times New Roman" charset="0"/>
                <a:ea typeface="ＭＳ Ｐゴシック" charset="0"/>
                <a:cs typeface="ＭＳ Ｐゴシック" charset="0"/>
              </a:rPr>
              <a:t>  automatically due to phishing filter</a:t>
            </a:r>
          </a:p>
        </p:txBody>
      </p:sp>
      <p:sp>
        <p:nvSpPr>
          <p:cNvPr id="2253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875" eaLnBrk="0" hangingPunct="0">
              <a:defRPr sz="1900">
                <a:solidFill>
                  <a:schemeClr val="tx1"/>
                </a:solidFill>
                <a:latin typeface="Tahoma" charset="0"/>
                <a:ea typeface="ＭＳ Ｐゴシック" charset="0"/>
                <a:cs typeface="ＭＳ Ｐゴシック" charset="0"/>
              </a:defRPr>
            </a:lvl1pPr>
            <a:lvl2pPr marL="712415" indent="-274006" defTabSz="914875" eaLnBrk="0" hangingPunct="0">
              <a:defRPr sz="1900">
                <a:solidFill>
                  <a:schemeClr val="tx1"/>
                </a:solidFill>
                <a:latin typeface="Tahoma" charset="0"/>
                <a:ea typeface="ＭＳ Ｐゴシック" charset="0"/>
              </a:defRPr>
            </a:lvl2pPr>
            <a:lvl3pPr marL="1096023" indent="-219205" defTabSz="914875" eaLnBrk="0" hangingPunct="0">
              <a:defRPr sz="1900">
                <a:solidFill>
                  <a:schemeClr val="tx1"/>
                </a:solidFill>
                <a:latin typeface="Tahoma" charset="0"/>
                <a:ea typeface="ＭＳ Ｐゴシック" charset="0"/>
              </a:defRPr>
            </a:lvl3pPr>
            <a:lvl4pPr marL="1534432" indent="-219205" defTabSz="914875" eaLnBrk="0" hangingPunct="0">
              <a:defRPr sz="1900">
                <a:solidFill>
                  <a:schemeClr val="tx1"/>
                </a:solidFill>
                <a:latin typeface="Tahoma" charset="0"/>
                <a:ea typeface="ＭＳ Ｐゴシック" charset="0"/>
              </a:defRPr>
            </a:lvl4pPr>
            <a:lvl5pPr marL="1972841" indent="-219205" defTabSz="914875" eaLnBrk="0" hangingPunct="0">
              <a:defRPr sz="1900">
                <a:solidFill>
                  <a:schemeClr val="tx1"/>
                </a:solidFill>
                <a:latin typeface="Tahoma" charset="0"/>
                <a:ea typeface="ＭＳ Ｐゴシック" charset="0"/>
              </a:defRPr>
            </a:lvl5pPr>
            <a:lvl6pPr marL="2411250" indent="-219205" defTabSz="914875" eaLnBrk="0" fontAlgn="base" hangingPunct="0">
              <a:spcBef>
                <a:spcPct val="0"/>
              </a:spcBef>
              <a:spcAft>
                <a:spcPct val="0"/>
              </a:spcAft>
              <a:defRPr sz="1900">
                <a:solidFill>
                  <a:schemeClr val="tx1"/>
                </a:solidFill>
                <a:latin typeface="Tahoma" charset="0"/>
                <a:ea typeface="ＭＳ Ｐゴシック" charset="0"/>
              </a:defRPr>
            </a:lvl6pPr>
            <a:lvl7pPr marL="2849659" indent="-219205" defTabSz="914875" eaLnBrk="0" fontAlgn="base" hangingPunct="0">
              <a:spcBef>
                <a:spcPct val="0"/>
              </a:spcBef>
              <a:spcAft>
                <a:spcPct val="0"/>
              </a:spcAft>
              <a:defRPr sz="1900">
                <a:solidFill>
                  <a:schemeClr val="tx1"/>
                </a:solidFill>
                <a:latin typeface="Tahoma" charset="0"/>
                <a:ea typeface="ＭＳ Ｐゴシック" charset="0"/>
              </a:defRPr>
            </a:lvl7pPr>
            <a:lvl8pPr marL="3288068" indent="-219205" defTabSz="914875" eaLnBrk="0" fontAlgn="base" hangingPunct="0">
              <a:spcBef>
                <a:spcPct val="0"/>
              </a:spcBef>
              <a:spcAft>
                <a:spcPct val="0"/>
              </a:spcAft>
              <a:defRPr sz="1900">
                <a:solidFill>
                  <a:schemeClr val="tx1"/>
                </a:solidFill>
                <a:latin typeface="Tahoma" charset="0"/>
                <a:ea typeface="ＭＳ Ｐゴシック" charset="0"/>
              </a:defRPr>
            </a:lvl8pPr>
            <a:lvl9pPr marL="3726477" indent="-219205" defTabSz="914875" eaLnBrk="0" fontAlgn="base" hangingPunct="0">
              <a:spcBef>
                <a:spcPct val="0"/>
              </a:spcBef>
              <a:spcAft>
                <a:spcPct val="0"/>
              </a:spcAft>
              <a:defRPr sz="1900">
                <a:solidFill>
                  <a:schemeClr val="tx1"/>
                </a:solidFill>
                <a:latin typeface="Tahoma" charset="0"/>
                <a:ea typeface="ＭＳ Ｐゴシック" charset="0"/>
              </a:defRPr>
            </a:lvl9pPr>
          </a:lstStyle>
          <a:p>
            <a:fld id="{655DFC12-0008-244E-ADC5-E24C4A4B1899}" type="slidenum">
              <a:rPr lang="en-US" sz="1200">
                <a:latin typeface="Times New Roman" charset="0"/>
              </a:rPr>
              <a:pPr/>
              <a:t>52</a:t>
            </a:fld>
            <a:endParaRPr lang="en-US" sz="1200">
              <a:latin typeface="Times New Roman" charset="0"/>
            </a:endParaRPr>
          </a:p>
        </p:txBody>
      </p:sp>
    </p:spTree>
    <p:extLst>
      <p:ext uri="{BB962C8B-B14F-4D97-AF65-F5344CB8AC3E}">
        <p14:creationId xmlns:p14="http://schemas.microsoft.com/office/powerpoint/2010/main" val="2012646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875" eaLnBrk="0" hangingPunct="0">
              <a:defRPr sz="1900">
                <a:solidFill>
                  <a:schemeClr val="tx1"/>
                </a:solidFill>
                <a:latin typeface="Tahoma" charset="0"/>
                <a:ea typeface="ＭＳ Ｐゴシック" charset="0"/>
                <a:cs typeface="ＭＳ Ｐゴシック" charset="0"/>
              </a:defRPr>
            </a:lvl1pPr>
            <a:lvl2pPr marL="712415" indent="-274006" defTabSz="914875" eaLnBrk="0" hangingPunct="0">
              <a:defRPr sz="1900">
                <a:solidFill>
                  <a:schemeClr val="tx1"/>
                </a:solidFill>
                <a:latin typeface="Tahoma" charset="0"/>
                <a:ea typeface="ＭＳ Ｐゴシック" charset="0"/>
              </a:defRPr>
            </a:lvl2pPr>
            <a:lvl3pPr marL="1096023" indent="-219205" defTabSz="914875" eaLnBrk="0" hangingPunct="0">
              <a:defRPr sz="1900">
                <a:solidFill>
                  <a:schemeClr val="tx1"/>
                </a:solidFill>
                <a:latin typeface="Tahoma" charset="0"/>
                <a:ea typeface="ＭＳ Ｐゴシック" charset="0"/>
              </a:defRPr>
            </a:lvl3pPr>
            <a:lvl4pPr marL="1534432" indent="-219205" defTabSz="914875" eaLnBrk="0" hangingPunct="0">
              <a:defRPr sz="1900">
                <a:solidFill>
                  <a:schemeClr val="tx1"/>
                </a:solidFill>
                <a:latin typeface="Tahoma" charset="0"/>
                <a:ea typeface="ＭＳ Ｐゴシック" charset="0"/>
              </a:defRPr>
            </a:lvl4pPr>
            <a:lvl5pPr marL="1972841" indent="-219205" defTabSz="914875" eaLnBrk="0" hangingPunct="0">
              <a:defRPr sz="1900">
                <a:solidFill>
                  <a:schemeClr val="tx1"/>
                </a:solidFill>
                <a:latin typeface="Tahoma" charset="0"/>
                <a:ea typeface="ＭＳ Ｐゴシック" charset="0"/>
              </a:defRPr>
            </a:lvl5pPr>
            <a:lvl6pPr marL="2411250" indent="-219205" defTabSz="914875" eaLnBrk="0" fontAlgn="base" hangingPunct="0">
              <a:spcBef>
                <a:spcPct val="0"/>
              </a:spcBef>
              <a:spcAft>
                <a:spcPct val="0"/>
              </a:spcAft>
              <a:defRPr sz="1900">
                <a:solidFill>
                  <a:schemeClr val="tx1"/>
                </a:solidFill>
                <a:latin typeface="Tahoma" charset="0"/>
                <a:ea typeface="ＭＳ Ｐゴシック" charset="0"/>
              </a:defRPr>
            </a:lvl6pPr>
            <a:lvl7pPr marL="2849659" indent="-219205" defTabSz="914875" eaLnBrk="0" fontAlgn="base" hangingPunct="0">
              <a:spcBef>
                <a:spcPct val="0"/>
              </a:spcBef>
              <a:spcAft>
                <a:spcPct val="0"/>
              </a:spcAft>
              <a:defRPr sz="1900">
                <a:solidFill>
                  <a:schemeClr val="tx1"/>
                </a:solidFill>
                <a:latin typeface="Tahoma" charset="0"/>
                <a:ea typeface="ＭＳ Ｐゴシック" charset="0"/>
              </a:defRPr>
            </a:lvl7pPr>
            <a:lvl8pPr marL="3288068" indent="-219205" defTabSz="914875" eaLnBrk="0" fontAlgn="base" hangingPunct="0">
              <a:spcBef>
                <a:spcPct val="0"/>
              </a:spcBef>
              <a:spcAft>
                <a:spcPct val="0"/>
              </a:spcAft>
              <a:defRPr sz="1900">
                <a:solidFill>
                  <a:schemeClr val="tx1"/>
                </a:solidFill>
                <a:latin typeface="Tahoma" charset="0"/>
                <a:ea typeface="ＭＳ Ｐゴシック" charset="0"/>
              </a:defRPr>
            </a:lvl8pPr>
            <a:lvl9pPr marL="3726477" indent="-219205" defTabSz="914875" eaLnBrk="0" fontAlgn="base" hangingPunct="0">
              <a:spcBef>
                <a:spcPct val="0"/>
              </a:spcBef>
              <a:spcAft>
                <a:spcPct val="0"/>
              </a:spcAft>
              <a:defRPr sz="1900">
                <a:solidFill>
                  <a:schemeClr val="tx1"/>
                </a:solidFill>
                <a:latin typeface="Tahoma" charset="0"/>
                <a:ea typeface="ＭＳ Ｐゴシック" charset="0"/>
              </a:defRPr>
            </a:lvl9pPr>
          </a:lstStyle>
          <a:p>
            <a:fld id="{204B1F2A-4012-7647-AD29-BBCB57408754}" type="slidenum">
              <a:rPr lang="en-US" sz="1200">
                <a:latin typeface="Times New Roman" charset="0"/>
              </a:rPr>
              <a:pPr/>
              <a:t>53</a:t>
            </a:fld>
            <a:endParaRPr lang="en-US" sz="1200">
              <a:latin typeface="Times New Roman" charset="0"/>
            </a:endParaRPr>
          </a:p>
        </p:txBody>
      </p:sp>
      <p:sp>
        <p:nvSpPr>
          <p:cNvPr id="26626" name="Rectangle 7"/>
          <p:cNvSpPr txBox="1">
            <a:spLocks noGrp="1" noChangeArrowheads="1"/>
          </p:cNvSpPr>
          <p:nvPr/>
        </p:nvSpPr>
        <p:spPr bwMode="auto">
          <a:xfrm>
            <a:off x="3886402" y="8687106"/>
            <a:ext cx="2971598" cy="4568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9" tIns="45715" rIns="91429" bIns="45715" anchor="b"/>
          <a:lstStyle>
            <a:lvl1pPr defTabSz="952500" eaLnBrk="0" hangingPunct="0">
              <a:defRPr sz="2000">
                <a:solidFill>
                  <a:schemeClr val="tx1"/>
                </a:solidFill>
                <a:latin typeface="Tahoma" charset="0"/>
                <a:ea typeface="ＭＳ Ｐゴシック" charset="0"/>
                <a:cs typeface="ＭＳ Ｐゴシック" charset="0"/>
              </a:defRPr>
            </a:lvl1pPr>
            <a:lvl2pPr marL="742950" indent="-285750" defTabSz="952500" eaLnBrk="0" hangingPunct="0">
              <a:defRPr sz="2000">
                <a:solidFill>
                  <a:schemeClr val="tx1"/>
                </a:solidFill>
                <a:latin typeface="Tahoma" charset="0"/>
                <a:ea typeface="ＭＳ Ｐゴシック" charset="0"/>
              </a:defRPr>
            </a:lvl2pPr>
            <a:lvl3pPr marL="1143000" indent="-228600" defTabSz="952500" eaLnBrk="0" hangingPunct="0">
              <a:defRPr sz="2000">
                <a:solidFill>
                  <a:schemeClr val="tx1"/>
                </a:solidFill>
                <a:latin typeface="Tahoma" charset="0"/>
                <a:ea typeface="ＭＳ Ｐゴシック" charset="0"/>
              </a:defRPr>
            </a:lvl3pPr>
            <a:lvl4pPr marL="1600200" indent="-228600" defTabSz="952500" eaLnBrk="0" hangingPunct="0">
              <a:defRPr sz="2000">
                <a:solidFill>
                  <a:schemeClr val="tx1"/>
                </a:solidFill>
                <a:latin typeface="Tahoma" charset="0"/>
                <a:ea typeface="ＭＳ Ｐゴシック" charset="0"/>
              </a:defRPr>
            </a:lvl4pPr>
            <a:lvl5pPr marL="2057400" indent="-228600" defTabSz="952500" eaLnBrk="0" hangingPunct="0">
              <a:defRPr sz="2000">
                <a:solidFill>
                  <a:schemeClr val="tx1"/>
                </a:solidFill>
                <a:latin typeface="Tahoma" charset="0"/>
                <a:ea typeface="ＭＳ Ｐゴシック" charset="0"/>
              </a:defRPr>
            </a:lvl5pPr>
            <a:lvl6pPr marL="2514600" indent="-228600" defTabSz="952500" eaLnBrk="0" fontAlgn="base" hangingPunct="0">
              <a:spcBef>
                <a:spcPct val="0"/>
              </a:spcBef>
              <a:spcAft>
                <a:spcPct val="0"/>
              </a:spcAft>
              <a:defRPr sz="2000">
                <a:solidFill>
                  <a:schemeClr val="tx1"/>
                </a:solidFill>
                <a:latin typeface="Tahoma" charset="0"/>
                <a:ea typeface="ＭＳ Ｐゴシック" charset="0"/>
              </a:defRPr>
            </a:lvl6pPr>
            <a:lvl7pPr marL="2971800" indent="-228600" defTabSz="952500" eaLnBrk="0" fontAlgn="base" hangingPunct="0">
              <a:spcBef>
                <a:spcPct val="0"/>
              </a:spcBef>
              <a:spcAft>
                <a:spcPct val="0"/>
              </a:spcAft>
              <a:defRPr sz="2000">
                <a:solidFill>
                  <a:schemeClr val="tx1"/>
                </a:solidFill>
                <a:latin typeface="Tahoma" charset="0"/>
                <a:ea typeface="ＭＳ Ｐゴシック" charset="0"/>
              </a:defRPr>
            </a:lvl7pPr>
            <a:lvl8pPr marL="3429000" indent="-228600" defTabSz="952500" eaLnBrk="0" fontAlgn="base" hangingPunct="0">
              <a:spcBef>
                <a:spcPct val="0"/>
              </a:spcBef>
              <a:spcAft>
                <a:spcPct val="0"/>
              </a:spcAft>
              <a:defRPr sz="2000">
                <a:solidFill>
                  <a:schemeClr val="tx1"/>
                </a:solidFill>
                <a:latin typeface="Tahoma" charset="0"/>
                <a:ea typeface="ＭＳ Ｐゴシック" charset="0"/>
              </a:defRPr>
            </a:lvl8pPr>
            <a:lvl9pPr marL="3886200" indent="-228600" defTabSz="952500" eaLnBrk="0" fontAlgn="base" hangingPunct="0">
              <a:spcBef>
                <a:spcPct val="0"/>
              </a:spcBef>
              <a:spcAft>
                <a:spcPct val="0"/>
              </a:spcAft>
              <a:defRPr sz="2000">
                <a:solidFill>
                  <a:schemeClr val="tx1"/>
                </a:solidFill>
                <a:latin typeface="Tahoma" charset="0"/>
                <a:ea typeface="ＭＳ Ｐゴシック" charset="0"/>
              </a:defRPr>
            </a:lvl9pPr>
          </a:lstStyle>
          <a:p>
            <a:pPr algn="r" eaLnBrk="1" hangingPunct="1"/>
            <a:fld id="{CEFF73CE-E7CD-5E4F-B877-7534EA3260EC}" type="slidenum">
              <a:rPr lang="en-US" sz="1200"/>
              <a:pPr algn="r" eaLnBrk="1" hangingPunct="1"/>
              <a:t>53</a:t>
            </a:fld>
            <a:endParaRPr lang="en-US" sz="1200"/>
          </a:p>
        </p:txBody>
      </p:sp>
      <p:sp>
        <p:nvSpPr>
          <p:cNvPr id="26627" name="Rectangle 2"/>
          <p:cNvSpPr>
            <a:spLocks noGrp="1" noRot="1" noChangeAspect="1" noChangeArrowheads="1" noTextEdit="1"/>
          </p:cNvSpPr>
          <p:nvPr>
            <p:ph type="sldImg"/>
          </p:nvPr>
        </p:nvSpPr>
        <p:spPr>
          <a:xfrm>
            <a:off x="381000" y="685800"/>
            <a:ext cx="6096000" cy="3429000"/>
          </a:xfrm>
          <a:ln/>
        </p:spPr>
      </p:sp>
      <p:sp>
        <p:nvSpPr>
          <p:cNvPr id="2662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9" tIns="45715" rIns="91429" bIns="45715"/>
          <a:lstStyle/>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530717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900" dirty="0">
                <a:latin typeface="Times New Roman" charset="0"/>
                <a:ea typeface="ＭＳ Ｐゴシック" charset="0"/>
                <a:cs typeface="ＭＳ Ｐゴシック" charset="0"/>
              </a:rPr>
              <a:t>non-keyed checksums (e.g. CRC) are insufficient for this purpose !!</a:t>
            </a:r>
          </a:p>
          <a:p>
            <a:r>
              <a:rPr lang="en-US" sz="900" dirty="0">
                <a:latin typeface="Times New Roman" charset="0"/>
                <a:ea typeface="ＭＳ Ｐゴシック" charset="0"/>
                <a:cs typeface="ＭＳ Ｐゴシック" charset="0"/>
              </a:rPr>
              <a:t>Can still swap with cookies from another active session.    Bind</a:t>
            </a:r>
            <a:r>
              <a:rPr lang="en-US" sz="900" baseline="0" dirty="0">
                <a:latin typeface="Times New Roman" charset="0"/>
                <a:ea typeface="ＭＳ Ｐゴシック" charset="0"/>
                <a:cs typeface="ＭＳ Ｐゴシック" charset="0"/>
              </a:rPr>
              <a:t> to IP address?</a:t>
            </a:r>
            <a:endParaRPr lang="en-US" sz="900"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
        <p:nvSpPr>
          <p:cNvPr id="3072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875" eaLnBrk="0" hangingPunct="0">
              <a:defRPr sz="1900">
                <a:solidFill>
                  <a:schemeClr val="tx1"/>
                </a:solidFill>
                <a:latin typeface="Tahoma" charset="0"/>
                <a:ea typeface="ＭＳ Ｐゴシック" charset="0"/>
                <a:cs typeface="ＭＳ Ｐゴシック" charset="0"/>
              </a:defRPr>
            </a:lvl1pPr>
            <a:lvl2pPr marL="712415" indent="-274006" defTabSz="914875" eaLnBrk="0" hangingPunct="0">
              <a:defRPr sz="1900">
                <a:solidFill>
                  <a:schemeClr val="tx1"/>
                </a:solidFill>
                <a:latin typeface="Tahoma" charset="0"/>
                <a:ea typeface="ＭＳ Ｐゴシック" charset="0"/>
              </a:defRPr>
            </a:lvl2pPr>
            <a:lvl3pPr marL="1096023" indent="-219205" defTabSz="914875" eaLnBrk="0" hangingPunct="0">
              <a:defRPr sz="1900">
                <a:solidFill>
                  <a:schemeClr val="tx1"/>
                </a:solidFill>
                <a:latin typeface="Tahoma" charset="0"/>
                <a:ea typeface="ＭＳ Ｐゴシック" charset="0"/>
              </a:defRPr>
            </a:lvl3pPr>
            <a:lvl4pPr marL="1534432" indent="-219205" defTabSz="914875" eaLnBrk="0" hangingPunct="0">
              <a:defRPr sz="1900">
                <a:solidFill>
                  <a:schemeClr val="tx1"/>
                </a:solidFill>
                <a:latin typeface="Tahoma" charset="0"/>
                <a:ea typeface="ＭＳ Ｐゴシック" charset="0"/>
              </a:defRPr>
            </a:lvl4pPr>
            <a:lvl5pPr marL="1972841" indent="-219205" defTabSz="914875" eaLnBrk="0" hangingPunct="0">
              <a:defRPr sz="1900">
                <a:solidFill>
                  <a:schemeClr val="tx1"/>
                </a:solidFill>
                <a:latin typeface="Tahoma" charset="0"/>
                <a:ea typeface="ＭＳ Ｐゴシック" charset="0"/>
              </a:defRPr>
            </a:lvl5pPr>
            <a:lvl6pPr marL="2411250" indent="-219205" defTabSz="914875" eaLnBrk="0" fontAlgn="base" hangingPunct="0">
              <a:spcBef>
                <a:spcPct val="0"/>
              </a:spcBef>
              <a:spcAft>
                <a:spcPct val="0"/>
              </a:spcAft>
              <a:defRPr sz="1900">
                <a:solidFill>
                  <a:schemeClr val="tx1"/>
                </a:solidFill>
                <a:latin typeface="Tahoma" charset="0"/>
                <a:ea typeface="ＭＳ Ｐゴシック" charset="0"/>
              </a:defRPr>
            </a:lvl6pPr>
            <a:lvl7pPr marL="2849659" indent="-219205" defTabSz="914875" eaLnBrk="0" fontAlgn="base" hangingPunct="0">
              <a:spcBef>
                <a:spcPct val="0"/>
              </a:spcBef>
              <a:spcAft>
                <a:spcPct val="0"/>
              </a:spcAft>
              <a:defRPr sz="1900">
                <a:solidFill>
                  <a:schemeClr val="tx1"/>
                </a:solidFill>
                <a:latin typeface="Tahoma" charset="0"/>
                <a:ea typeface="ＭＳ Ｐゴシック" charset="0"/>
              </a:defRPr>
            </a:lvl7pPr>
            <a:lvl8pPr marL="3288068" indent="-219205" defTabSz="914875" eaLnBrk="0" fontAlgn="base" hangingPunct="0">
              <a:spcBef>
                <a:spcPct val="0"/>
              </a:spcBef>
              <a:spcAft>
                <a:spcPct val="0"/>
              </a:spcAft>
              <a:defRPr sz="1900">
                <a:solidFill>
                  <a:schemeClr val="tx1"/>
                </a:solidFill>
                <a:latin typeface="Tahoma" charset="0"/>
                <a:ea typeface="ＭＳ Ｐゴシック" charset="0"/>
              </a:defRPr>
            </a:lvl8pPr>
            <a:lvl9pPr marL="3726477" indent="-219205" defTabSz="914875" eaLnBrk="0" fontAlgn="base" hangingPunct="0">
              <a:spcBef>
                <a:spcPct val="0"/>
              </a:spcBef>
              <a:spcAft>
                <a:spcPct val="0"/>
              </a:spcAft>
              <a:defRPr sz="1900">
                <a:solidFill>
                  <a:schemeClr val="tx1"/>
                </a:solidFill>
                <a:latin typeface="Tahoma" charset="0"/>
                <a:ea typeface="ＭＳ Ｐゴシック" charset="0"/>
              </a:defRPr>
            </a:lvl9pPr>
          </a:lstStyle>
          <a:p>
            <a:fld id="{40C49569-317F-1641-A0EB-93C14895FECE}" type="slidenum">
              <a:rPr lang="en-US" sz="1200">
                <a:latin typeface="Times New Roman" charset="0"/>
              </a:rPr>
              <a:pPr/>
              <a:t>54</a:t>
            </a:fld>
            <a:endParaRPr lang="en-US" sz="1200">
              <a:latin typeface="Times New Roman" charset="0"/>
            </a:endParaRPr>
          </a:p>
        </p:txBody>
      </p:sp>
    </p:spTree>
    <p:extLst>
      <p:ext uri="{BB962C8B-B14F-4D97-AF65-F5344CB8AC3E}">
        <p14:creationId xmlns:p14="http://schemas.microsoft.com/office/powerpoint/2010/main" val="1041771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Thus, to prevent session hijacking when sessions are</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established using client-side tokens, it is important for servers to encrypt</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such session tokens. Likewise, server-side session IDs should be created</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in ways that are difficult to predict, for instance, by using pseudo-random</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numbers.</a:t>
            </a:r>
            <a:br>
              <a:rPr lang="en-US" sz="120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33B455E3-4DA0-45FD-A832-2D922AFF648B}" type="slidenum">
              <a:rPr lang="en-US" smtClean="0"/>
              <a:t>61</a:t>
            </a:fld>
            <a:endParaRPr lang="en-US"/>
          </a:p>
        </p:txBody>
      </p:sp>
    </p:spTree>
    <p:extLst>
      <p:ext uri="{BB962C8B-B14F-4D97-AF65-F5344CB8AC3E}">
        <p14:creationId xmlns:p14="http://schemas.microsoft.com/office/powerpoint/2010/main" val="3681101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is limited to 2048 characters.</a:t>
            </a:r>
          </a:p>
        </p:txBody>
      </p:sp>
      <p:sp>
        <p:nvSpPr>
          <p:cNvPr id="4" name="Slide Number Placeholder 3"/>
          <p:cNvSpPr>
            <a:spLocks noGrp="1"/>
          </p:cNvSpPr>
          <p:nvPr>
            <p:ph type="sldNum" sz="quarter" idx="5"/>
          </p:nvPr>
        </p:nvSpPr>
        <p:spPr/>
        <p:txBody>
          <a:bodyPr/>
          <a:lstStyle/>
          <a:p>
            <a:fld id="{33B455E3-4DA0-45FD-A832-2D922AFF648B}" type="slidenum">
              <a:rPr lang="en-US" smtClean="0"/>
              <a:t>15</a:t>
            </a:fld>
            <a:endParaRPr lang="en-US"/>
          </a:p>
        </p:txBody>
      </p:sp>
    </p:spTree>
    <p:extLst>
      <p:ext uri="{BB962C8B-B14F-4D97-AF65-F5344CB8AC3E}">
        <p14:creationId xmlns:p14="http://schemas.microsoft.com/office/powerpoint/2010/main" val="363832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https://www.xplace.com/article/3447</a:t>
            </a:r>
          </a:p>
        </p:txBody>
      </p:sp>
      <p:sp>
        <p:nvSpPr>
          <p:cNvPr id="4" name="Slide Number Placeholder 3"/>
          <p:cNvSpPr>
            <a:spLocks noGrp="1"/>
          </p:cNvSpPr>
          <p:nvPr>
            <p:ph type="sldNum" sz="quarter" idx="5"/>
          </p:nvPr>
        </p:nvSpPr>
        <p:spPr/>
        <p:txBody>
          <a:bodyPr/>
          <a:lstStyle/>
          <a:p>
            <a:fld id="{33B455E3-4DA0-45FD-A832-2D922AFF648B}" type="slidenum">
              <a:rPr lang="en-US" smtClean="0"/>
              <a:t>66</a:t>
            </a:fld>
            <a:endParaRPr lang="en-US"/>
          </a:p>
        </p:txBody>
      </p:sp>
    </p:spTree>
    <p:extLst>
      <p:ext uri="{BB962C8B-B14F-4D97-AF65-F5344CB8AC3E}">
        <p14:creationId xmlns:p14="http://schemas.microsoft.com/office/powerpoint/2010/main" val="3218241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This attack could be prevented by disabling international characters in the</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address bar, but this would prevent navigation to sites with international</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characters in their domain names.</a:t>
            </a:r>
            <a:br>
              <a:rPr lang="en-US" sz="120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33B455E3-4DA0-45FD-A832-2D922AFF648B}" type="slidenum">
              <a:rPr lang="en-US" smtClean="0"/>
              <a:t>71</a:t>
            </a:fld>
            <a:endParaRPr lang="en-US"/>
          </a:p>
        </p:txBody>
      </p:sp>
    </p:spTree>
    <p:extLst>
      <p:ext uri="{BB962C8B-B14F-4D97-AF65-F5344CB8AC3E}">
        <p14:creationId xmlns:p14="http://schemas.microsoft.com/office/powerpoint/2010/main" val="1676463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76959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15352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p:spPr>
        <p:txBody>
          <a:bodyPr/>
          <a:lstStyle/>
          <a:p>
            <a:endParaRPr lang="en-US"/>
          </a:p>
        </p:txBody>
      </p:sp>
      <p:sp>
        <p:nvSpPr>
          <p:cNvPr id="135172" name="Slide Number Placeholder 3"/>
          <p:cNvSpPr>
            <a:spLocks noGrp="1"/>
          </p:cNvSpPr>
          <p:nvPr>
            <p:ph type="sldNum" sz="quarter" idx="5"/>
          </p:nvPr>
        </p:nvSpPr>
        <p:spPr>
          <a:noFill/>
        </p:spPr>
        <p:txBody>
          <a:bodyPr/>
          <a:lstStyle/>
          <a:p>
            <a:pPr marL="0" marR="0" lvl="0" indent="0" algn="r" defTabSz="965276" rtl="0" eaLnBrk="0" fontAlgn="base" latinLnBrk="0" hangingPunct="0">
              <a:lnSpc>
                <a:spcPct val="100000"/>
              </a:lnSpc>
              <a:spcBef>
                <a:spcPct val="0"/>
              </a:spcBef>
              <a:spcAft>
                <a:spcPct val="0"/>
              </a:spcAft>
              <a:buClrTx/>
              <a:buSzTx/>
              <a:buFontTx/>
              <a:buNone/>
              <a:tabLst/>
              <a:defRPr/>
            </a:pPr>
            <a:fld id="{FECA9C15-561B-4BB1-94F5-81AFD468D0EE}" type="slidenum">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5276" rtl="0" eaLnBrk="0" fontAlgn="base" latinLnBrk="0" hangingPunct="0">
                <a:lnSpc>
                  <a:spcPct val="100000"/>
                </a:lnSpc>
                <a:spcBef>
                  <a:spcPct val="0"/>
                </a:spcBef>
                <a:spcAft>
                  <a:spcPct val="0"/>
                </a:spcAft>
                <a:buClrTx/>
                <a:buSzTx/>
                <a:buFontTx/>
                <a:buNone/>
                <a:tabLst/>
                <a:defRPr/>
              </a:pPr>
              <a:t>88</a:t>
            </a:fld>
            <a:endParaRPr kumimoji="0" lang="en-US" sz="13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72919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88069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1129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29206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18970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455E3-4DA0-45FD-A832-2D922AFF648B}" type="slidenum">
              <a:rPr lang="en-US" smtClean="0"/>
              <a:t>16</a:t>
            </a:fld>
            <a:endParaRPr lang="en-US"/>
          </a:p>
        </p:txBody>
      </p:sp>
    </p:spTree>
    <p:extLst>
      <p:ext uri="{BB962C8B-B14F-4D97-AF65-F5344CB8AC3E}">
        <p14:creationId xmlns:p14="http://schemas.microsoft.com/office/powerpoint/2010/main" val="4054792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05549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This approach protects</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the confidentiality (via the symmetric cryptosystem) and integrity (via the</a:t>
            </a:r>
            <a:br>
              <a:rPr lang="en-US" sz="1200" i="0" kern="1200" dirty="0">
                <a:solidFill>
                  <a:schemeClr val="tx1"/>
                </a:solidFill>
                <a:effectLst/>
                <a:latin typeface="+mn-lt"/>
                <a:ea typeface="+mn-ea"/>
                <a:cs typeface="+mn-cs"/>
              </a:rPr>
            </a:br>
            <a:r>
              <a:rPr lang="en-US" sz="1200" i="0" kern="1200" dirty="0">
                <a:solidFill>
                  <a:schemeClr val="tx1"/>
                </a:solidFill>
                <a:effectLst/>
                <a:latin typeface="+mn-lt"/>
                <a:ea typeface="+mn-ea"/>
                <a:cs typeface="+mn-cs"/>
              </a:rPr>
              <a:t>MAC) of the HTTP requests and responses.</a:t>
            </a:r>
            <a:br>
              <a:rPr lang="en-US" sz="120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33B455E3-4DA0-45FD-A832-2D922AFF648B}" type="slidenum">
              <a:rPr lang="en-US" smtClean="0"/>
              <a:t>21</a:t>
            </a:fld>
            <a:endParaRPr lang="en-US"/>
          </a:p>
        </p:txBody>
      </p:sp>
    </p:spTree>
    <p:extLst>
      <p:ext uri="{BB962C8B-B14F-4D97-AF65-F5344CB8AC3E}">
        <p14:creationId xmlns:p14="http://schemas.microsoft.com/office/powerpoint/2010/main" val="327521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●Common use pattern: user browses site with HTTP, upgrades to HTTPS for </a:t>
            </a:r>
            <a:r>
              <a:rPr lang="en-US" sz="1200" kern="1200" dirty="0" err="1">
                <a:solidFill>
                  <a:schemeClr val="tx1"/>
                </a:solidFill>
                <a:effectLst/>
                <a:latin typeface="+mn-lt"/>
                <a:ea typeface="+mn-ea"/>
                <a:cs typeface="+mn-cs"/>
              </a:rPr>
              <a:t>checkout.●Active</a:t>
            </a:r>
            <a:r>
              <a:rPr lang="en-US" sz="1200" kern="1200" dirty="0">
                <a:solidFill>
                  <a:schemeClr val="tx1"/>
                </a:solidFill>
                <a:effectLst/>
                <a:latin typeface="+mn-lt"/>
                <a:ea typeface="+mn-ea"/>
                <a:cs typeface="+mn-cs"/>
              </a:rPr>
              <a:t> network attacker interposes on </a:t>
            </a:r>
            <a:r>
              <a:rPr lang="en-US" sz="1200" kern="1200" dirty="0" err="1">
                <a:solidFill>
                  <a:schemeClr val="tx1"/>
                </a:solidFill>
                <a:effectLst/>
                <a:latin typeface="+mn-lt"/>
                <a:ea typeface="+mn-ea"/>
                <a:cs typeface="+mn-cs"/>
              </a:rPr>
              <a:t>communication●When</a:t>
            </a:r>
            <a:r>
              <a:rPr lang="en-US" sz="1200" kern="1200" dirty="0">
                <a:solidFill>
                  <a:schemeClr val="tx1"/>
                </a:solidFill>
                <a:effectLst/>
                <a:latin typeface="+mn-lt"/>
                <a:ea typeface="+mn-ea"/>
                <a:cs typeface="+mn-cs"/>
              </a:rPr>
              <a:t> server returns pages with HTTPS links, attacker changes them to </a:t>
            </a:r>
            <a:r>
              <a:rPr lang="en-US" sz="1200" kern="1200" dirty="0" err="1">
                <a:solidFill>
                  <a:schemeClr val="tx1"/>
                </a:solidFill>
                <a:effectLst/>
                <a:latin typeface="+mn-lt"/>
                <a:ea typeface="+mn-ea"/>
                <a:cs typeface="+mn-cs"/>
              </a:rPr>
              <a:t>HTTP.●When</a:t>
            </a:r>
            <a:r>
              <a:rPr lang="en-US" sz="1200" kern="1200" dirty="0">
                <a:solidFill>
                  <a:schemeClr val="tx1"/>
                </a:solidFill>
                <a:effectLst/>
                <a:latin typeface="+mn-lt"/>
                <a:ea typeface="+mn-ea"/>
                <a:cs typeface="+mn-cs"/>
              </a:rPr>
              <a:t> browser follows those links, attacker intercepts requests, creates its own HTTPS connection to server, and forwards requests via </a:t>
            </a:r>
            <a:r>
              <a:rPr lang="en-US" sz="1200" kern="1200" dirty="0" err="1">
                <a:solidFill>
                  <a:schemeClr val="tx1"/>
                </a:solidFill>
                <a:effectLst/>
                <a:latin typeface="+mn-lt"/>
                <a:ea typeface="+mn-ea"/>
                <a:cs typeface="+mn-cs"/>
              </a:rPr>
              <a:t>that.●As</a:t>
            </a:r>
            <a:r>
              <a:rPr lang="en-US" sz="1200" kern="1200" dirty="0">
                <a:solidFill>
                  <a:schemeClr val="tx1"/>
                </a:solidFill>
                <a:effectLst/>
                <a:latin typeface="+mn-lt"/>
                <a:ea typeface="+mn-ea"/>
                <a:cs typeface="+mn-cs"/>
              </a:rPr>
              <a:t> a result, the attacker sees all client packets (e.g., passwords).●Browser provides feedback to user about whether HTTPS is in use, but most users won't notice the difference</a:t>
            </a:r>
            <a:endParaRPr lang="en-US" dirty="0"/>
          </a:p>
        </p:txBody>
      </p:sp>
      <p:sp>
        <p:nvSpPr>
          <p:cNvPr id="4" name="Slide Number Placeholder 3"/>
          <p:cNvSpPr>
            <a:spLocks noGrp="1"/>
          </p:cNvSpPr>
          <p:nvPr>
            <p:ph type="sldNum" sz="quarter" idx="5"/>
          </p:nvPr>
        </p:nvSpPr>
        <p:spPr/>
        <p:txBody>
          <a:bodyPr/>
          <a:lstStyle/>
          <a:p>
            <a:fld id="{33B455E3-4DA0-45FD-A832-2D922AFF648B}" type="slidenum">
              <a:rPr lang="en-US" smtClean="0"/>
              <a:t>26</a:t>
            </a:fld>
            <a:endParaRPr lang="en-US"/>
          </a:p>
        </p:txBody>
      </p:sp>
    </p:spTree>
    <p:extLst>
      <p:ext uri="{BB962C8B-B14F-4D97-AF65-F5344CB8AC3E}">
        <p14:creationId xmlns:p14="http://schemas.microsoft.com/office/powerpoint/2010/main" val="3510154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many browsers report mixed content warnings to the user, by the time this happens, it is too late: the insecure requests have already been performed and the security of the page is compromised. This scenario is, unfortunately, quite common on the web, which is why browsers can't just block all mixed requests without restricting the functionality of many sites.</a:t>
            </a:r>
          </a:p>
        </p:txBody>
      </p:sp>
      <p:sp>
        <p:nvSpPr>
          <p:cNvPr id="4" name="Slide Number Placeholder 3"/>
          <p:cNvSpPr>
            <a:spLocks noGrp="1"/>
          </p:cNvSpPr>
          <p:nvPr>
            <p:ph type="sldNum" sz="quarter" idx="5"/>
          </p:nvPr>
        </p:nvSpPr>
        <p:spPr/>
        <p:txBody>
          <a:bodyPr/>
          <a:lstStyle/>
          <a:p>
            <a:fld id="{33B455E3-4DA0-45FD-A832-2D922AFF648B}" type="slidenum">
              <a:rPr lang="en-US" smtClean="0"/>
              <a:t>27</a:t>
            </a:fld>
            <a:endParaRPr lang="en-US"/>
          </a:p>
        </p:txBody>
      </p:sp>
    </p:spTree>
    <p:extLst>
      <p:ext uri="{BB962C8B-B14F-4D97-AF65-F5344CB8AC3E}">
        <p14:creationId xmlns:p14="http://schemas.microsoft.com/office/powerpoint/2010/main" val="2518716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developer error: </a:t>
            </a:r>
          </a:p>
          <a:p>
            <a:pPr marL="274320" lvl="1" indent="0">
              <a:buNone/>
            </a:pPr>
            <a:r>
              <a:rPr lang="en-US" dirty="0"/>
              <a:t>over-specified URLs:</a:t>
            </a:r>
          </a:p>
          <a:p>
            <a:pPr marL="274320" lvl="1" indent="0">
              <a:buNone/>
            </a:pPr>
            <a:r>
              <a:rPr lang="en-US" dirty="0">
                <a:latin typeface="Consolas" panose="020B0609020204030204" pitchFamily="49" charset="0"/>
                <a:cs typeface="Consolas" panose="020B0609020204030204" pitchFamily="49" charset="0"/>
              </a:rPr>
              <a:t>&lt;script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="http://www.site.com/library.js"&gt;</a:t>
            </a:r>
          </a:p>
          <a:p>
            <a:pPr marL="274320" lvl="1" indent="0">
              <a:buNone/>
            </a:pPr>
            <a:r>
              <a:rPr lang="en-US" dirty="0"/>
              <a:t>Instead, don't specify explicit protocols (or even site):</a:t>
            </a:r>
          </a:p>
          <a:p>
            <a:pPr marL="274320" lvl="1" indent="0">
              <a:buNone/>
            </a:pPr>
            <a:r>
              <a:rPr lang="en-US" dirty="0">
                <a:latin typeface="Consolas" panose="020B0609020204030204" pitchFamily="49" charset="0"/>
                <a:cs typeface="Consolas" panose="020B0609020204030204" pitchFamily="49" charset="0"/>
              </a:rPr>
              <a:t>&lt;script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="/library.js"&gt;</a:t>
            </a:r>
          </a:p>
          <a:p>
            <a:endParaRPr lang="en-US" dirty="0"/>
          </a:p>
        </p:txBody>
      </p:sp>
      <p:sp>
        <p:nvSpPr>
          <p:cNvPr id="4" name="Slide Number Placeholder 3"/>
          <p:cNvSpPr>
            <a:spLocks noGrp="1"/>
          </p:cNvSpPr>
          <p:nvPr>
            <p:ph type="sldNum" sz="quarter" idx="5"/>
          </p:nvPr>
        </p:nvSpPr>
        <p:spPr/>
        <p:txBody>
          <a:bodyPr/>
          <a:lstStyle/>
          <a:p>
            <a:fld id="{33B455E3-4DA0-45FD-A832-2D922AFF648B}" type="slidenum">
              <a:rPr lang="en-US" smtClean="0"/>
              <a:t>28</a:t>
            </a:fld>
            <a:endParaRPr lang="en-US"/>
          </a:p>
        </p:txBody>
      </p:sp>
    </p:spTree>
    <p:extLst>
      <p:ext uri="{BB962C8B-B14F-4D97-AF65-F5344CB8AC3E}">
        <p14:creationId xmlns:p14="http://schemas.microsoft.com/office/powerpoint/2010/main" val="344883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token:   check that it</a:t>
            </a:r>
            <a:r>
              <a:rPr lang="en-US" baseline="0" dirty="0"/>
              <a:t> belongs to an active session that has not been logged out or timed out.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8DAD-5F37-4EA5-A798-26ED1E4539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5783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a:ln/>
        </p:spPr>
      </p:sp>
      <p:sp>
        <p:nvSpPr>
          <p:cNvPr id="8194"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err="1">
                <a:latin typeface="Times New Roman" charset="0"/>
                <a:ea typeface="ＭＳ Ｐゴシック" charset="0"/>
                <a:cs typeface="ＭＳ Ｐゴシック" charset="0"/>
              </a:rPr>
              <a:t>Same</a:t>
            </a:r>
            <a:r>
              <a:rPr lang="en-US" baseline="0" dirty="0" err="1">
                <a:latin typeface="Times New Roman" charset="0"/>
                <a:ea typeface="ＭＳ Ｐゴシック" charset="0"/>
                <a:cs typeface="ＭＳ Ｐゴシック" charset="0"/>
              </a:rPr>
              <a:t>Site</a:t>
            </a:r>
            <a:r>
              <a:rPr lang="en-US" baseline="0" dirty="0">
                <a:latin typeface="Times New Roman" charset="0"/>
                <a:ea typeface="ＭＳ Ｐゴシック" charset="0"/>
                <a:cs typeface="ＭＳ Ｐゴシック" charset="0"/>
              </a:rPr>
              <a:t> </a:t>
            </a:r>
            <a:r>
              <a:rPr lang="en-US" baseline="0" dirty="0" err="1">
                <a:latin typeface="Times New Roman" charset="0"/>
                <a:ea typeface="ＭＳ Ｐゴシック" charset="0"/>
                <a:cs typeface="ＭＳ Ｐゴシック" charset="0"/>
              </a:rPr>
              <a:t>cockies</a:t>
            </a:r>
            <a:r>
              <a:rPr lang="en-US" baseline="0" dirty="0">
                <a:latin typeface="Times New Roman" charset="0"/>
                <a:ea typeface="ＭＳ Ｐゴシック" charset="0"/>
                <a:cs typeface="ＭＳ Ｐゴシック" charset="0"/>
              </a:rPr>
              <a:t>:    e.g. do not send cookie on a cross-site POST request   (strict </a:t>
            </a:r>
            <a:r>
              <a:rPr lang="en-US" baseline="0">
                <a:latin typeface="Times New Roman" charset="0"/>
                <a:ea typeface="ＭＳ Ｐゴシック" charset="0"/>
                <a:cs typeface="ＭＳ Ｐゴシック" charset="0"/>
              </a:rPr>
              <a:t>means never send cookie on cross-site request).  </a:t>
            </a:r>
          </a:p>
          <a:p>
            <a:r>
              <a:rPr lang="en-US" baseline="0" dirty="0">
                <a:latin typeface="Times New Roman" charset="0"/>
                <a:ea typeface="ＭＳ Ｐゴシック" charset="0"/>
                <a:cs typeface="ＭＳ Ｐゴシック" charset="0"/>
              </a:rPr>
              <a:t>http://</a:t>
            </a:r>
            <a:r>
              <a:rPr lang="en-US" baseline="0" dirty="0" err="1">
                <a:latin typeface="Times New Roman" charset="0"/>
                <a:ea typeface="ＭＳ Ｐゴシック" charset="0"/>
                <a:cs typeface="ＭＳ Ｐゴシック" charset="0"/>
              </a:rPr>
              <a:t>www.sjoerdlangkemper.nl</a:t>
            </a:r>
            <a:r>
              <a:rPr lang="en-US" baseline="0" dirty="0">
                <a:latin typeface="Times New Roman" charset="0"/>
                <a:ea typeface="ＭＳ Ｐゴシック" charset="0"/>
                <a:cs typeface="ＭＳ Ｐゴシック" charset="0"/>
              </a:rPr>
              <a:t>/2016/04/14/preventing-</a:t>
            </a:r>
            <a:r>
              <a:rPr lang="en-US" baseline="0" dirty="0" err="1">
                <a:latin typeface="Times New Roman" charset="0"/>
                <a:ea typeface="ＭＳ Ｐゴシック" charset="0"/>
                <a:cs typeface="ＭＳ Ｐゴシック" charset="0"/>
              </a:rPr>
              <a:t>csrf</a:t>
            </a:r>
            <a:r>
              <a:rPr lang="en-US" baseline="0" dirty="0">
                <a:latin typeface="Times New Roman" charset="0"/>
                <a:ea typeface="ＭＳ Ｐゴシック" charset="0"/>
                <a:cs typeface="ＭＳ Ｐゴシック" charset="0"/>
              </a:rPr>
              <a:t>-with-</a:t>
            </a:r>
            <a:r>
              <a:rPr lang="en-US" baseline="0" dirty="0" err="1">
                <a:latin typeface="Times New Roman" charset="0"/>
                <a:ea typeface="ＭＳ Ｐゴシック" charset="0"/>
                <a:cs typeface="ＭＳ Ｐゴシック" charset="0"/>
              </a:rPr>
              <a:t>samesite</a:t>
            </a:r>
            <a:r>
              <a:rPr lang="en-US" baseline="0" dirty="0">
                <a:latin typeface="Times New Roman" charset="0"/>
                <a:ea typeface="ＭＳ Ｐゴシック" charset="0"/>
                <a:cs typeface="ＭＳ Ｐゴシック" charset="0"/>
              </a:rPr>
              <a:t>-cookie-attribute/</a:t>
            </a:r>
          </a:p>
          <a:p>
            <a:r>
              <a:rPr lang="en-US" baseline="0" dirty="0">
                <a:latin typeface="Times New Roman" charset="0"/>
                <a:ea typeface="ＭＳ Ｐゴシック" charset="0"/>
                <a:cs typeface="ＭＳ Ｐゴシック" charset="0"/>
              </a:rPr>
              <a:t>Supported in Chrome 51.</a:t>
            </a:r>
            <a:endParaRPr lang="en-US" dirty="0">
              <a:latin typeface="Times New Roman" charset="0"/>
              <a:ea typeface="ＭＳ Ｐゴシック" charset="0"/>
              <a:cs typeface="ＭＳ Ｐゴシック" charset="0"/>
            </a:endParaRPr>
          </a:p>
        </p:txBody>
      </p:sp>
      <p:sp>
        <p:nvSpPr>
          <p:cNvPr id="81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875" eaLnBrk="0" hangingPunct="0">
              <a:defRPr sz="1900">
                <a:solidFill>
                  <a:schemeClr val="tx1"/>
                </a:solidFill>
                <a:latin typeface="Tahoma" charset="0"/>
                <a:ea typeface="ＭＳ Ｐゴシック" charset="0"/>
                <a:cs typeface="ＭＳ Ｐゴシック" charset="0"/>
              </a:defRPr>
            </a:lvl1pPr>
            <a:lvl2pPr marL="712415" indent="-274006" defTabSz="914875" eaLnBrk="0" hangingPunct="0">
              <a:defRPr sz="1900">
                <a:solidFill>
                  <a:schemeClr val="tx1"/>
                </a:solidFill>
                <a:latin typeface="Tahoma" charset="0"/>
                <a:ea typeface="ＭＳ Ｐゴシック" charset="0"/>
              </a:defRPr>
            </a:lvl2pPr>
            <a:lvl3pPr marL="1096023" indent="-219205" defTabSz="914875" eaLnBrk="0" hangingPunct="0">
              <a:defRPr sz="1900">
                <a:solidFill>
                  <a:schemeClr val="tx1"/>
                </a:solidFill>
                <a:latin typeface="Tahoma" charset="0"/>
                <a:ea typeface="ＭＳ Ｐゴシック" charset="0"/>
              </a:defRPr>
            </a:lvl3pPr>
            <a:lvl4pPr marL="1534432" indent="-219205" defTabSz="914875" eaLnBrk="0" hangingPunct="0">
              <a:defRPr sz="1900">
                <a:solidFill>
                  <a:schemeClr val="tx1"/>
                </a:solidFill>
                <a:latin typeface="Tahoma" charset="0"/>
                <a:ea typeface="ＭＳ Ｐゴシック" charset="0"/>
              </a:defRPr>
            </a:lvl4pPr>
            <a:lvl5pPr marL="1972841" indent="-219205" defTabSz="914875" eaLnBrk="0" hangingPunct="0">
              <a:defRPr sz="1900">
                <a:solidFill>
                  <a:schemeClr val="tx1"/>
                </a:solidFill>
                <a:latin typeface="Tahoma" charset="0"/>
                <a:ea typeface="ＭＳ Ｐゴシック" charset="0"/>
              </a:defRPr>
            </a:lvl5pPr>
            <a:lvl6pPr marL="2411250" indent="-219205" defTabSz="914875" eaLnBrk="0" fontAlgn="base" hangingPunct="0">
              <a:spcBef>
                <a:spcPct val="0"/>
              </a:spcBef>
              <a:spcAft>
                <a:spcPct val="0"/>
              </a:spcAft>
              <a:defRPr sz="1900">
                <a:solidFill>
                  <a:schemeClr val="tx1"/>
                </a:solidFill>
                <a:latin typeface="Tahoma" charset="0"/>
                <a:ea typeface="ＭＳ Ｐゴシック" charset="0"/>
              </a:defRPr>
            </a:lvl6pPr>
            <a:lvl7pPr marL="2849659" indent="-219205" defTabSz="914875" eaLnBrk="0" fontAlgn="base" hangingPunct="0">
              <a:spcBef>
                <a:spcPct val="0"/>
              </a:spcBef>
              <a:spcAft>
                <a:spcPct val="0"/>
              </a:spcAft>
              <a:defRPr sz="1900">
                <a:solidFill>
                  <a:schemeClr val="tx1"/>
                </a:solidFill>
                <a:latin typeface="Tahoma" charset="0"/>
                <a:ea typeface="ＭＳ Ｐゴシック" charset="0"/>
              </a:defRPr>
            </a:lvl7pPr>
            <a:lvl8pPr marL="3288068" indent="-219205" defTabSz="914875" eaLnBrk="0" fontAlgn="base" hangingPunct="0">
              <a:spcBef>
                <a:spcPct val="0"/>
              </a:spcBef>
              <a:spcAft>
                <a:spcPct val="0"/>
              </a:spcAft>
              <a:defRPr sz="1900">
                <a:solidFill>
                  <a:schemeClr val="tx1"/>
                </a:solidFill>
                <a:latin typeface="Tahoma" charset="0"/>
                <a:ea typeface="ＭＳ Ｐゴシック" charset="0"/>
              </a:defRPr>
            </a:lvl8pPr>
            <a:lvl9pPr marL="3726477" indent="-219205" defTabSz="914875" eaLnBrk="0" fontAlgn="base" hangingPunct="0">
              <a:spcBef>
                <a:spcPct val="0"/>
              </a:spcBef>
              <a:spcAft>
                <a:spcPct val="0"/>
              </a:spcAft>
              <a:defRPr sz="1900">
                <a:solidFill>
                  <a:schemeClr val="tx1"/>
                </a:solidFill>
                <a:latin typeface="Tahoma" charset="0"/>
                <a:ea typeface="ＭＳ Ｐゴシック" charset="0"/>
              </a:defRPr>
            </a:lvl9pPr>
          </a:lstStyle>
          <a:p>
            <a:fld id="{88CB7352-7717-7C41-A37D-AE595EEFC5F0}" type="slidenum">
              <a:rPr lang="en-US" sz="1200">
                <a:latin typeface="Times New Roman" charset="0"/>
              </a:rPr>
              <a:pPr/>
              <a:t>42</a:t>
            </a:fld>
            <a:endParaRPr lang="en-US" sz="1200">
              <a:latin typeface="Times New Roman" charset="0"/>
            </a:endParaRPr>
          </a:p>
        </p:txBody>
      </p:sp>
    </p:spTree>
    <p:extLst>
      <p:ext uri="{BB962C8B-B14F-4D97-AF65-F5344CB8AC3E}">
        <p14:creationId xmlns:p14="http://schemas.microsoft.com/office/powerpoint/2010/main" val="167044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F70FADA3-2E7B-49BD-AABB-6B8A37F47007}" type="datetimeFigureOut">
              <a:rPr lang="en-US" smtClean="0"/>
              <a:t>8/17/2019</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719FBAC-0ABD-481F-8441-C0E7DE117029}"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143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0FADA3-2E7B-49BD-AABB-6B8A37F47007}"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9FBAC-0ABD-481F-8441-C0E7DE117029}" type="slidenum">
              <a:rPr lang="en-US" smtClean="0"/>
              <a:t>‹#›</a:t>
            </a:fld>
            <a:endParaRPr lang="en-US"/>
          </a:p>
        </p:txBody>
      </p:sp>
    </p:spTree>
    <p:extLst>
      <p:ext uri="{BB962C8B-B14F-4D97-AF65-F5344CB8AC3E}">
        <p14:creationId xmlns:p14="http://schemas.microsoft.com/office/powerpoint/2010/main" val="377294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0FADA3-2E7B-49BD-AABB-6B8A37F47007}"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9FBAC-0ABD-481F-8441-C0E7DE117029}" type="slidenum">
              <a:rPr lang="en-US" smtClean="0"/>
              <a:t>‹#›</a:t>
            </a:fld>
            <a:endParaRPr lang="en-US"/>
          </a:p>
        </p:txBody>
      </p:sp>
    </p:spTree>
    <p:extLst>
      <p:ext uri="{BB962C8B-B14F-4D97-AF65-F5344CB8AC3E}">
        <p14:creationId xmlns:p14="http://schemas.microsoft.com/office/powerpoint/2010/main" val="1543802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960728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03277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11153421" y="6426200"/>
            <a:ext cx="1016000" cy="40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8839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2028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62698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12473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25040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28136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0FADA3-2E7B-49BD-AABB-6B8A37F47007}"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9FBAC-0ABD-481F-8441-C0E7DE117029}" type="slidenum">
              <a:rPr lang="en-US" smtClean="0"/>
              <a:t>‹#›</a:t>
            </a:fld>
            <a:endParaRPr lang="en-US"/>
          </a:p>
        </p:txBody>
      </p:sp>
    </p:spTree>
    <p:extLst>
      <p:ext uri="{BB962C8B-B14F-4D97-AF65-F5344CB8AC3E}">
        <p14:creationId xmlns:p14="http://schemas.microsoft.com/office/powerpoint/2010/main" val="1065792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66044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820727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105097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17580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012446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031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5496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47651"/>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11650134" y="6616701"/>
            <a:ext cx="474133" cy="241300"/>
          </a:xfrm>
          <a:prstGeom prst="rect">
            <a:avLst/>
          </a:prstGeom>
        </p:spPr>
        <p:txBody>
          <a:bodyPr/>
          <a:lstStyle>
            <a:lvl1pPr>
              <a:defRPr/>
            </a:lvl1pPr>
          </a:lstStyle>
          <a:p>
            <a:pPr>
              <a:defRPr/>
            </a:pPr>
            <a:fld id="{45C2EE7D-01F6-4F93-9B7B-B4021A6FD235}" type="slidenum">
              <a:rPr lang="en-US"/>
              <a:pPr>
                <a:defRPr/>
              </a:pPr>
              <a:t>‹#›</a:t>
            </a:fld>
            <a:endParaRPr lang="en-US"/>
          </a:p>
        </p:txBody>
      </p:sp>
    </p:spTree>
    <p:extLst>
      <p:ext uri="{BB962C8B-B14F-4D97-AF65-F5344CB8AC3E}">
        <p14:creationId xmlns:p14="http://schemas.microsoft.com/office/powerpoint/2010/main" val="420901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026"/>
          <p:cNvGrpSpPr>
            <a:grpSpLocks/>
          </p:cNvGrpSpPr>
          <p:nvPr/>
        </p:nvGrpSpPr>
        <p:grpSpPr bwMode="auto">
          <a:xfrm>
            <a:off x="0" y="0"/>
            <a:ext cx="12192000" cy="6858000"/>
            <a:chOff x="0" y="0"/>
            <a:chExt cx="5760" cy="4320"/>
          </a:xfrm>
        </p:grpSpPr>
        <p:grpSp>
          <p:nvGrpSpPr>
            <p:cNvPr id="5"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sz="1800"/>
              </a:p>
            </p:txBody>
          </p:sp>
          <p:grpSp>
            <p:nvGrpSpPr>
              <p:cNvPr id="16"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sz="1800"/>
              </a:p>
            </p:txBody>
          </p:sp>
        </p:grpSp>
        <p:grpSp>
          <p:nvGrpSpPr>
            <p:cNvPr id="6"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sz="1800"/>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sz="1800"/>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sz="1800"/>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sz="1800"/>
              </a:p>
            </p:txBody>
          </p:sp>
        </p:grpSp>
        <p:grpSp>
          <p:nvGrpSpPr>
            <p:cNvPr id="7"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sz="1800"/>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sz="1800"/>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sz="1800"/>
              </a:p>
            </p:txBody>
          </p:sp>
        </p:grpSp>
      </p:grpSp>
      <p:sp>
        <p:nvSpPr>
          <p:cNvPr id="1069123" name="Rectangle 1091"/>
          <p:cNvSpPr>
            <a:spLocks noGrp="1" noChangeArrowheads="1"/>
          </p:cNvSpPr>
          <p:nvPr>
            <p:ph type="ctrTitle"/>
          </p:nvPr>
        </p:nvSpPr>
        <p:spPr>
          <a:xfrm>
            <a:off x="1320800" y="1752600"/>
            <a:ext cx="103632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buFont typeface="Wingdings" pitchFamily="2" charset="2"/>
              <a:buNone/>
              <a:defRPr/>
            </a:lvl1pPr>
          </a:lstStyle>
          <a:p>
            <a:r>
              <a:rPr lang="en-GB"/>
              <a:t>Click to edit Master subtitle style</a:t>
            </a:r>
          </a:p>
        </p:txBody>
      </p:sp>
      <p:sp>
        <p:nvSpPr>
          <p:cNvPr id="69" name="Rectangle 1093"/>
          <p:cNvSpPr>
            <a:spLocks noGrp="1" noChangeArrowheads="1"/>
          </p:cNvSpPr>
          <p:nvPr>
            <p:ph type="dt" sz="quarter" idx="10"/>
          </p:nvPr>
        </p:nvSpPr>
        <p:spPr bwMode="auto">
          <a:xfrm>
            <a:off x="914400" y="62484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lvl1pPr>
          </a:lstStyle>
          <a:p>
            <a:pPr>
              <a:defRPr/>
            </a:pPr>
            <a:endParaRPr lang="en-GB"/>
          </a:p>
        </p:txBody>
      </p:sp>
      <p:sp>
        <p:nvSpPr>
          <p:cNvPr id="70" name="Rectangle 1094"/>
          <p:cNvSpPr>
            <a:spLocks noGrp="1" noChangeArrowheads="1"/>
          </p:cNvSpPr>
          <p:nvPr>
            <p:ph type="ftr" sz="quarter" idx="11"/>
          </p:nvPr>
        </p:nvSpPr>
        <p:spPr bwMode="auto">
          <a:xfrm>
            <a:off x="4165600" y="62484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400"/>
            </a:lvl1pPr>
          </a:lstStyle>
          <a:p>
            <a:pPr>
              <a:defRPr/>
            </a:pPr>
            <a:endParaRPr lang="en-GB"/>
          </a:p>
        </p:txBody>
      </p:sp>
      <p:sp>
        <p:nvSpPr>
          <p:cNvPr id="71" name="Rectangle 1095"/>
          <p:cNvSpPr>
            <a:spLocks noGrp="1" noChangeArrowheads="1"/>
          </p:cNvSpPr>
          <p:nvPr>
            <p:ph type="sldNum" sz="quarter" idx="12"/>
          </p:nvPr>
        </p:nvSpPr>
        <p:spPr bwMode="auto">
          <a:xfrm>
            <a:off x="8737600" y="62484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400"/>
            </a:lvl1pPr>
          </a:lstStyle>
          <a:p>
            <a:pPr>
              <a:defRPr/>
            </a:pPr>
            <a:fld id="{D020C872-3BC4-4E8F-8435-60B84CF2BB6E}" type="slidenum">
              <a:rPr lang="en-GB"/>
              <a:pPr>
                <a:defRPr/>
              </a:pPr>
              <a:t>‹#›</a:t>
            </a:fld>
            <a:endParaRPr lang="en-GB"/>
          </a:p>
        </p:txBody>
      </p:sp>
    </p:spTree>
    <p:extLst>
      <p:ext uri="{BB962C8B-B14F-4D97-AF65-F5344CB8AC3E}">
        <p14:creationId xmlns:p14="http://schemas.microsoft.com/office/powerpoint/2010/main" val="16459327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04800"/>
            <a:ext cx="10363200" cy="990600"/>
          </a:xfr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812800" y="1600200"/>
            <a:ext cx="10363200" cy="4114800"/>
          </a:xfrm>
        </p:spPr>
        <p:txBody>
          <a:bodyPr/>
          <a:lstStyle>
            <a:lvl1pPr>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6163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0FADA3-2E7B-49BD-AABB-6B8A37F47007}"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9FBAC-0ABD-481F-8441-C0E7DE117029}"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8793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984495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5834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384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37953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549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39509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91929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8971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304800"/>
            <a:ext cx="26670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304800"/>
            <a:ext cx="77978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4940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812800" y="3048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1117600" y="1905000"/>
            <a:ext cx="10363200" cy="4114800"/>
          </a:xfrm>
        </p:spPr>
        <p:txBody>
          <a:bodyPr/>
          <a:lstStyle/>
          <a:p>
            <a:pPr lvl="0"/>
            <a:endParaRPr lang="en-US" noProof="0"/>
          </a:p>
        </p:txBody>
      </p:sp>
    </p:spTree>
    <p:extLst>
      <p:ext uri="{BB962C8B-B14F-4D97-AF65-F5344CB8AC3E}">
        <p14:creationId xmlns:p14="http://schemas.microsoft.com/office/powerpoint/2010/main" val="3698840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0FADA3-2E7B-49BD-AABB-6B8A37F47007}"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19FBAC-0ABD-481F-8441-C0E7DE117029}" type="slidenum">
              <a:rPr lang="en-US" smtClean="0"/>
              <a:t>‹#›</a:t>
            </a:fld>
            <a:endParaRPr lang="en-US"/>
          </a:p>
        </p:txBody>
      </p:sp>
    </p:spTree>
    <p:extLst>
      <p:ext uri="{BB962C8B-B14F-4D97-AF65-F5344CB8AC3E}">
        <p14:creationId xmlns:p14="http://schemas.microsoft.com/office/powerpoint/2010/main" val="11103255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04800"/>
            <a:ext cx="10363200" cy="838200"/>
          </a:xfrm>
        </p:spPr>
        <p:txBody>
          <a:bodyPr/>
          <a:lstStyle/>
          <a:p>
            <a:r>
              <a:rPr lang="en-US"/>
              <a:t>Click to edit Master title style</a:t>
            </a:r>
          </a:p>
        </p:txBody>
      </p:sp>
      <p:sp>
        <p:nvSpPr>
          <p:cNvPr id="3" name="Text Placeholder 2"/>
          <p:cNvSpPr>
            <a:spLocks noGrp="1"/>
          </p:cNvSpPr>
          <p:nvPr>
            <p:ph type="body" sz="half" idx="1"/>
          </p:nvPr>
        </p:nvSpPr>
        <p:spPr>
          <a:xfrm>
            <a:off x="1117600" y="1524000"/>
            <a:ext cx="52324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0" y="1524000"/>
            <a:ext cx="52324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596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69058" name="Group 1026"/>
          <p:cNvGrpSpPr>
            <a:grpSpLocks/>
          </p:cNvGrpSpPr>
          <p:nvPr/>
        </p:nvGrpSpPr>
        <p:grpSpPr bwMode="auto">
          <a:xfrm>
            <a:off x="0" y="0"/>
            <a:ext cx="12192000" cy="6858000"/>
            <a:chOff x="0" y="0"/>
            <a:chExt cx="5760" cy="4320"/>
          </a:xfrm>
        </p:grpSpPr>
        <p:grpSp>
          <p:nvGrpSpPr>
            <p:cNvPr id="1069059" name="Group 1027"/>
            <p:cNvGrpSpPr>
              <a:grpSpLocks/>
            </p:cNvGrpSpPr>
            <p:nvPr/>
          </p:nvGrpSpPr>
          <p:grpSpPr bwMode="auto">
            <a:xfrm>
              <a:off x="0" y="0"/>
              <a:ext cx="5760" cy="4320"/>
              <a:chOff x="0" y="0"/>
              <a:chExt cx="5760" cy="4320"/>
            </a:xfrm>
          </p:grpSpPr>
          <p:sp>
            <p:nvSpPr>
              <p:cNvPr id="1069060"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endParaRPr lang="en-US" sz="1800"/>
              </a:p>
            </p:txBody>
          </p:sp>
          <p:grpSp>
            <p:nvGrpSpPr>
              <p:cNvPr id="1069061" name="Group 1029"/>
              <p:cNvGrpSpPr>
                <a:grpSpLocks/>
              </p:cNvGrpSpPr>
              <p:nvPr userDrawn="1"/>
            </p:nvGrpSpPr>
            <p:grpSpPr bwMode="auto">
              <a:xfrm>
                <a:off x="0" y="0"/>
                <a:ext cx="5760" cy="4320"/>
                <a:chOff x="0" y="0"/>
                <a:chExt cx="5760" cy="4320"/>
              </a:xfrm>
            </p:grpSpPr>
            <p:sp>
              <p:nvSpPr>
                <p:cNvPr id="1069062"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63"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64"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65"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66"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67"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68"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69"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70"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71"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72"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73"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74"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75"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76"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77"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78"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79"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80"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81"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82"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83"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84"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85"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86"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87"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88"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89"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90"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91"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92"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93"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94"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95"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96"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97"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98"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099"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00"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01"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02"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03"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04"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05"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06"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07"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08"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09"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10"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11"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9112"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grpSp>
          <p:sp>
            <p:nvSpPr>
              <p:cNvPr id="1069113"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endParaRPr lang="en-US" sz="1800"/>
              </a:p>
            </p:txBody>
          </p:sp>
        </p:grpSp>
        <p:grpSp>
          <p:nvGrpSpPr>
            <p:cNvPr id="1069114" name="Group 1082"/>
            <p:cNvGrpSpPr>
              <a:grpSpLocks/>
            </p:cNvGrpSpPr>
            <p:nvPr userDrawn="1"/>
          </p:nvGrpSpPr>
          <p:grpSpPr bwMode="auto">
            <a:xfrm>
              <a:off x="3" y="559"/>
              <a:ext cx="4192" cy="1796"/>
              <a:chOff x="3" y="559"/>
              <a:chExt cx="4192" cy="1796"/>
            </a:xfrm>
          </p:grpSpPr>
          <p:sp>
            <p:nvSpPr>
              <p:cNvPr id="1069115"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endParaRPr lang="en-US" sz="1800"/>
              </a:p>
            </p:txBody>
          </p:sp>
          <p:sp>
            <p:nvSpPr>
              <p:cNvPr id="1069116"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endParaRPr lang="en-US" sz="1800"/>
              </a:p>
            </p:txBody>
          </p:sp>
          <p:sp>
            <p:nvSpPr>
              <p:cNvPr id="1069117"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endParaRPr lang="en-US" sz="1800"/>
              </a:p>
            </p:txBody>
          </p:sp>
          <p:sp>
            <p:nvSpPr>
              <p:cNvPr id="1069118"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sz="1800"/>
              </a:p>
            </p:txBody>
          </p:sp>
        </p:grpSp>
        <p:grpSp>
          <p:nvGrpSpPr>
            <p:cNvPr id="1069119" name="Group 1087"/>
            <p:cNvGrpSpPr>
              <a:grpSpLocks/>
            </p:cNvGrpSpPr>
            <p:nvPr userDrawn="1"/>
          </p:nvGrpSpPr>
          <p:grpSpPr bwMode="auto">
            <a:xfrm>
              <a:off x="1480" y="1952"/>
              <a:ext cx="3808" cy="1812"/>
              <a:chOff x="1480" y="1952"/>
              <a:chExt cx="3808" cy="1812"/>
            </a:xfrm>
          </p:grpSpPr>
          <p:sp>
            <p:nvSpPr>
              <p:cNvPr id="1069120"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endParaRPr lang="en-US" sz="1800"/>
              </a:p>
            </p:txBody>
          </p:sp>
          <p:sp>
            <p:nvSpPr>
              <p:cNvPr id="1069121"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endParaRPr lang="en-US" sz="1800"/>
              </a:p>
            </p:txBody>
          </p:sp>
          <p:sp>
            <p:nvSpPr>
              <p:cNvPr id="1069122" name="Arc 1090"/>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sz="1800"/>
              </a:p>
            </p:txBody>
          </p:sp>
        </p:grpSp>
      </p:grpSp>
      <p:sp>
        <p:nvSpPr>
          <p:cNvPr id="1069123" name="Rectangle 1091"/>
          <p:cNvSpPr>
            <a:spLocks noGrp="1" noChangeArrowheads="1"/>
          </p:cNvSpPr>
          <p:nvPr>
            <p:ph type="ctrTitle"/>
          </p:nvPr>
        </p:nvSpPr>
        <p:spPr>
          <a:xfrm>
            <a:off x="1320800" y="1752600"/>
            <a:ext cx="103632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buFont typeface="Wingdings" pitchFamily="2" charset="2"/>
              <a:buNone/>
              <a:defRPr/>
            </a:lvl1pPr>
          </a:lstStyle>
          <a:p>
            <a:r>
              <a:rPr lang="en-GB"/>
              <a:t>Click to edit Master subtitle style</a:t>
            </a:r>
          </a:p>
        </p:txBody>
      </p:sp>
      <p:sp>
        <p:nvSpPr>
          <p:cNvPr id="1069125" name="Rectangle 1093"/>
          <p:cNvSpPr>
            <a:spLocks noGrp="1" noChangeArrowheads="1"/>
          </p:cNvSpPr>
          <p:nvPr>
            <p:ph type="dt" sz="quarter" idx="2"/>
          </p:nvPr>
        </p:nvSpPr>
        <p:spPr bwMode="auto">
          <a:xfrm>
            <a:off x="914400" y="6248400"/>
            <a:ext cx="2540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sz="1400"/>
            </a:lvl1pPr>
          </a:lstStyle>
          <a:p>
            <a:endParaRPr lang="en-GB"/>
          </a:p>
        </p:txBody>
      </p:sp>
      <p:sp>
        <p:nvSpPr>
          <p:cNvPr id="1069126" name="Rectangle 1094"/>
          <p:cNvSpPr>
            <a:spLocks noGrp="1" noChangeArrowheads="1"/>
          </p:cNvSpPr>
          <p:nvPr>
            <p:ph type="ftr" sz="quarter" idx="3"/>
          </p:nvPr>
        </p:nvSpPr>
        <p:spPr bwMode="auto">
          <a:xfrm>
            <a:off x="4165600" y="6248400"/>
            <a:ext cx="38608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defRPr sz="1400"/>
            </a:lvl1pPr>
          </a:lstStyle>
          <a:p>
            <a:endParaRPr lang="en-GB"/>
          </a:p>
        </p:txBody>
      </p:sp>
      <p:sp>
        <p:nvSpPr>
          <p:cNvPr id="1069127" name="Rectangle 1095"/>
          <p:cNvSpPr>
            <a:spLocks noGrp="1" noChangeArrowheads="1"/>
          </p:cNvSpPr>
          <p:nvPr>
            <p:ph type="sldNum" sz="quarter" idx="4"/>
          </p:nvPr>
        </p:nvSpPr>
        <p:spPr>
          <a:xfrm>
            <a:off x="9550400" y="6400800"/>
            <a:ext cx="2540000" cy="457200"/>
          </a:xfrm>
        </p:spPr>
        <p:txBody>
          <a:bodyPr/>
          <a:lstStyle>
            <a:lvl1pPr>
              <a:defRPr/>
            </a:lvl1pPr>
          </a:lstStyle>
          <a:p>
            <a:fld id="{C6C4C56B-C304-4C75-B5AB-3932B4AB3FDE}" type="slidenum">
              <a:rPr lang="en-GB"/>
              <a:pPr/>
              <a:t>‹#›</a:t>
            </a:fld>
            <a:endParaRPr lang="en-GB"/>
          </a:p>
        </p:txBody>
      </p:sp>
    </p:spTree>
    <p:extLst>
      <p:ext uri="{BB962C8B-B14F-4D97-AF65-F5344CB8AC3E}">
        <p14:creationId xmlns:p14="http://schemas.microsoft.com/office/powerpoint/2010/main" val="20028988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1B90E5FC-6F73-4FB4-A697-0B9762ADA319}" type="slidenum">
              <a:rPr lang="en-GB"/>
              <a:pPr/>
              <a:t>‹#›</a:t>
            </a:fld>
            <a:endParaRPr lang="en-GB"/>
          </a:p>
        </p:txBody>
      </p:sp>
    </p:spTree>
    <p:extLst>
      <p:ext uri="{BB962C8B-B14F-4D97-AF65-F5344CB8AC3E}">
        <p14:creationId xmlns:p14="http://schemas.microsoft.com/office/powerpoint/2010/main" val="2711590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D24062E6-0B63-4CDF-9F0E-6E03406585A8}" type="slidenum">
              <a:rPr lang="en-GB"/>
              <a:pPr/>
              <a:t>‹#›</a:t>
            </a:fld>
            <a:endParaRPr lang="en-GB"/>
          </a:p>
        </p:txBody>
      </p:sp>
    </p:spTree>
    <p:extLst>
      <p:ext uri="{BB962C8B-B14F-4D97-AF65-F5344CB8AC3E}">
        <p14:creationId xmlns:p14="http://schemas.microsoft.com/office/powerpoint/2010/main" val="19050469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524000"/>
            <a:ext cx="52324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0" y="1524000"/>
            <a:ext cx="52324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F676629F-7297-4868-87FD-440918B37AF4}" type="slidenum">
              <a:rPr lang="en-GB"/>
              <a:pPr/>
              <a:t>‹#›</a:t>
            </a:fld>
            <a:endParaRPr lang="en-GB"/>
          </a:p>
        </p:txBody>
      </p:sp>
    </p:spTree>
    <p:extLst>
      <p:ext uri="{BB962C8B-B14F-4D97-AF65-F5344CB8AC3E}">
        <p14:creationId xmlns:p14="http://schemas.microsoft.com/office/powerpoint/2010/main" val="22236319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77ABE521-EBB8-432C-B96F-1FC2A10F5197}" type="slidenum">
              <a:rPr lang="en-GB"/>
              <a:pPr/>
              <a:t>‹#›</a:t>
            </a:fld>
            <a:endParaRPr lang="en-GB"/>
          </a:p>
        </p:txBody>
      </p:sp>
    </p:spTree>
    <p:extLst>
      <p:ext uri="{BB962C8B-B14F-4D97-AF65-F5344CB8AC3E}">
        <p14:creationId xmlns:p14="http://schemas.microsoft.com/office/powerpoint/2010/main" val="28965358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D88BAEA8-FC63-4247-9526-73B2A6DFE614}" type="slidenum">
              <a:rPr lang="en-GB"/>
              <a:pPr/>
              <a:t>‹#›</a:t>
            </a:fld>
            <a:endParaRPr lang="en-GB"/>
          </a:p>
        </p:txBody>
      </p:sp>
    </p:spTree>
    <p:extLst>
      <p:ext uri="{BB962C8B-B14F-4D97-AF65-F5344CB8AC3E}">
        <p14:creationId xmlns:p14="http://schemas.microsoft.com/office/powerpoint/2010/main" val="7690148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D278D2-38CE-4121-851D-643D8E14E71F}" type="slidenum">
              <a:rPr lang="en-GB"/>
              <a:pPr/>
              <a:t>‹#›</a:t>
            </a:fld>
            <a:endParaRPr lang="en-GB"/>
          </a:p>
        </p:txBody>
      </p:sp>
    </p:spTree>
    <p:extLst>
      <p:ext uri="{BB962C8B-B14F-4D97-AF65-F5344CB8AC3E}">
        <p14:creationId xmlns:p14="http://schemas.microsoft.com/office/powerpoint/2010/main" val="29057557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F9CA2B5-450C-4A09-BD91-356781BA2A1D}" type="slidenum">
              <a:rPr lang="en-GB"/>
              <a:pPr/>
              <a:t>‹#›</a:t>
            </a:fld>
            <a:endParaRPr lang="en-GB"/>
          </a:p>
        </p:txBody>
      </p:sp>
    </p:spTree>
    <p:extLst>
      <p:ext uri="{BB962C8B-B14F-4D97-AF65-F5344CB8AC3E}">
        <p14:creationId xmlns:p14="http://schemas.microsoft.com/office/powerpoint/2010/main" val="17626294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D8964064-63B1-4F42-9962-8490834BF0AD}" type="slidenum">
              <a:rPr lang="en-GB"/>
              <a:pPr/>
              <a:t>‹#›</a:t>
            </a:fld>
            <a:endParaRPr lang="en-GB"/>
          </a:p>
        </p:txBody>
      </p:sp>
    </p:spTree>
    <p:extLst>
      <p:ext uri="{BB962C8B-B14F-4D97-AF65-F5344CB8AC3E}">
        <p14:creationId xmlns:p14="http://schemas.microsoft.com/office/powerpoint/2010/main" val="124369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0FADA3-2E7B-49BD-AABB-6B8A37F47007}" type="datetimeFigureOut">
              <a:rPr lang="en-US" smtClean="0"/>
              <a:t>8/17/2019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19FBAC-0ABD-481F-8441-C0E7DE117029}" type="slidenum">
              <a:rPr lang="en-US" smtClean="0"/>
              <a:t>‹#›</a:t>
            </a:fld>
            <a:endParaRPr lang="en-US"/>
          </a:p>
        </p:txBody>
      </p:sp>
    </p:spTree>
    <p:extLst>
      <p:ext uri="{BB962C8B-B14F-4D97-AF65-F5344CB8AC3E}">
        <p14:creationId xmlns:p14="http://schemas.microsoft.com/office/powerpoint/2010/main" val="208365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6668ED6F-3C3A-4BD7-8BA3-86E57836DD0B}" type="slidenum">
              <a:rPr lang="en-GB"/>
              <a:pPr/>
              <a:t>‹#›</a:t>
            </a:fld>
            <a:endParaRPr lang="en-GB"/>
          </a:p>
        </p:txBody>
      </p:sp>
    </p:spTree>
    <p:extLst>
      <p:ext uri="{BB962C8B-B14F-4D97-AF65-F5344CB8AC3E}">
        <p14:creationId xmlns:p14="http://schemas.microsoft.com/office/powerpoint/2010/main" val="32849535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304800"/>
            <a:ext cx="27432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304800"/>
            <a:ext cx="80264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C70BA0-01BC-4F70-94D9-EF35BA7F764D}" type="slidenum">
              <a:rPr lang="en-GB"/>
              <a:pPr/>
              <a:t>‹#›</a:t>
            </a:fld>
            <a:endParaRPr lang="en-GB"/>
          </a:p>
        </p:txBody>
      </p:sp>
    </p:spTree>
    <p:extLst>
      <p:ext uri="{BB962C8B-B14F-4D97-AF65-F5344CB8AC3E}">
        <p14:creationId xmlns:p14="http://schemas.microsoft.com/office/powerpoint/2010/main" val="44295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04800"/>
            <a:ext cx="10363200" cy="914400"/>
          </a:xfrm>
        </p:spPr>
        <p:txBody>
          <a:bodyPr/>
          <a:lstStyle/>
          <a:p>
            <a:r>
              <a:rPr lang="en-US"/>
              <a:t>Click to edit Master title style</a:t>
            </a:r>
          </a:p>
        </p:txBody>
      </p:sp>
      <p:sp>
        <p:nvSpPr>
          <p:cNvPr id="3" name="Text Placeholder 2"/>
          <p:cNvSpPr>
            <a:spLocks noGrp="1"/>
          </p:cNvSpPr>
          <p:nvPr>
            <p:ph type="body" sz="half" idx="1"/>
          </p:nvPr>
        </p:nvSpPr>
        <p:spPr>
          <a:xfrm>
            <a:off x="9144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67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0FADA3-2E7B-49BD-AABB-6B8A37F47007}" type="datetimeFigureOut">
              <a:rPr lang="en-US" smtClean="0"/>
              <a:t>8/17/2019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19FBAC-0ABD-481F-8441-C0E7DE117029}" type="slidenum">
              <a:rPr lang="en-US" smtClean="0"/>
              <a:t>‹#›</a:t>
            </a:fld>
            <a:endParaRPr lang="en-US"/>
          </a:p>
        </p:txBody>
      </p:sp>
    </p:spTree>
    <p:extLst>
      <p:ext uri="{BB962C8B-B14F-4D97-AF65-F5344CB8AC3E}">
        <p14:creationId xmlns:p14="http://schemas.microsoft.com/office/powerpoint/2010/main" val="413397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0FADA3-2E7B-49BD-AABB-6B8A37F47007}" type="datetimeFigureOut">
              <a:rPr lang="en-US" smtClean="0"/>
              <a:t>8/17/2019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19FBAC-0ABD-481F-8441-C0E7DE117029}" type="slidenum">
              <a:rPr lang="en-US" smtClean="0"/>
              <a:t>‹#›</a:t>
            </a:fld>
            <a:endParaRPr lang="en-US"/>
          </a:p>
        </p:txBody>
      </p:sp>
    </p:spTree>
    <p:extLst>
      <p:ext uri="{BB962C8B-B14F-4D97-AF65-F5344CB8AC3E}">
        <p14:creationId xmlns:p14="http://schemas.microsoft.com/office/powerpoint/2010/main" val="84358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0FADA3-2E7B-49BD-AABB-6B8A37F47007}"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19FBAC-0ABD-481F-8441-C0E7DE117029}" type="slidenum">
              <a:rPr lang="en-US" smtClean="0"/>
              <a:t>‹#›</a:t>
            </a:fld>
            <a:endParaRPr lang="en-US"/>
          </a:p>
        </p:txBody>
      </p:sp>
    </p:spTree>
    <p:extLst>
      <p:ext uri="{BB962C8B-B14F-4D97-AF65-F5344CB8AC3E}">
        <p14:creationId xmlns:p14="http://schemas.microsoft.com/office/powerpoint/2010/main" val="3749502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0FADA3-2E7B-49BD-AABB-6B8A37F47007}"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19FBAC-0ABD-481F-8441-C0E7DE117029}" type="slidenum">
              <a:rPr lang="en-US" smtClean="0"/>
              <a:t>‹#›</a:t>
            </a:fld>
            <a:endParaRPr lang="en-US"/>
          </a:p>
        </p:txBody>
      </p:sp>
    </p:spTree>
    <p:extLst>
      <p:ext uri="{BB962C8B-B14F-4D97-AF65-F5344CB8AC3E}">
        <p14:creationId xmlns:p14="http://schemas.microsoft.com/office/powerpoint/2010/main" val="2827423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1.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F70FADA3-2E7B-49BD-AABB-6B8A37F47007}" type="datetimeFigureOut">
              <a:rPr lang="en-US" smtClean="0"/>
              <a:t>8/17/2019</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E719FBAC-0ABD-481F-8441-C0E7DE117029}" type="slidenum">
              <a:rPr lang="en-US" smtClean="0"/>
              <a:t>‹#›</a:t>
            </a:fld>
            <a:endParaRPr lang="en-US"/>
          </a:p>
        </p:txBody>
      </p:sp>
    </p:spTree>
    <p:extLst>
      <p:ext uri="{BB962C8B-B14F-4D97-AF65-F5344CB8AC3E}">
        <p14:creationId xmlns:p14="http://schemas.microsoft.com/office/powerpoint/2010/main" val="41659063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14" r:id="rId12"/>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397000"/>
            <a:ext cx="10972800" cy="546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94CFE4B-17F2-49B1-A8CD-48A7230178BE}" type="datetimeFigureOut">
              <a:rPr lang="en-US" smtClean="0">
                <a:solidFill>
                  <a:prstClr val="black">
                    <a:tint val="75000"/>
                  </a:prstClr>
                </a:solidFill>
              </a:rPr>
              <a:pPr/>
              <a:t>8/17/2019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7" name="TextBox 6"/>
          <p:cNvSpPr txBox="1"/>
          <p:nvPr/>
        </p:nvSpPr>
        <p:spPr>
          <a:xfrm>
            <a:off x="11327972" y="6589890"/>
            <a:ext cx="870751" cy="276999"/>
          </a:xfrm>
          <a:prstGeom prst="rect">
            <a:avLst/>
          </a:prstGeom>
          <a:noFill/>
        </p:spPr>
        <p:txBody>
          <a:bodyPr wrap="none" rtlCol="0">
            <a:spAutoFit/>
          </a:bodyPr>
          <a:lstStyle/>
          <a:p>
            <a:r>
              <a:rPr lang="en-US" sz="1200" dirty="0"/>
              <a:t>Dan Boneh</a:t>
            </a:r>
          </a:p>
        </p:txBody>
      </p:sp>
    </p:spTree>
    <p:extLst>
      <p:ext uri="{BB962C8B-B14F-4D97-AF65-F5344CB8AC3E}">
        <p14:creationId xmlns:p14="http://schemas.microsoft.com/office/powerpoint/2010/main" val="19926187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userDrawn="1"/>
        </p:nvGrpSpPr>
        <p:grpSpPr bwMode="auto">
          <a:xfrm>
            <a:off x="0" y="0"/>
            <a:ext cx="12192000" cy="6858000"/>
            <a:chOff x="0" y="0"/>
            <a:chExt cx="5760" cy="4320"/>
          </a:xfrm>
        </p:grpSpPr>
        <p:grpSp>
          <p:nvGrpSpPr>
            <p:cNvPr id="2053" name="Group 3"/>
            <p:cNvGrpSpPr>
              <a:grpSpLocks/>
            </p:cNvGrpSpPr>
            <p:nvPr userDrawn="1"/>
          </p:nvGrpSpPr>
          <p:grpSpPr bwMode="auto">
            <a:xfrm>
              <a:off x="0" y="0"/>
              <a:ext cx="5760" cy="4320"/>
              <a:chOff x="0" y="0"/>
              <a:chExt cx="5760" cy="4320"/>
            </a:xfrm>
          </p:grpSpPr>
          <p:grpSp>
            <p:nvGrpSpPr>
              <p:cNvPr id="2060"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grpSp>
          <p:grpSp>
            <p:nvGrpSpPr>
              <p:cNvPr id="2061"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sz="1800"/>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sz="1800"/>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sz="1800"/>
            </a:p>
          </p:txBody>
        </p:sp>
        <p:grpSp>
          <p:nvGrpSpPr>
            <p:cNvPr id="2056"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sz="1800"/>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sz="1800"/>
              </a:p>
            </p:txBody>
          </p:sp>
          <p:sp>
            <p:nvSpPr>
              <p:cNvPr id="1068094" name="Arc 62"/>
              <p:cNvSpPr>
                <a:spLocks/>
              </p:cNvSpPr>
              <p:nvPr userDrawn="1"/>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sz="1800"/>
              </a:p>
            </p:txBody>
          </p:sp>
        </p:grpSp>
      </p:grpSp>
      <p:sp>
        <p:nvSpPr>
          <p:cNvPr id="2051" name="Rectangle 63"/>
          <p:cNvSpPr>
            <a:spLocks noGrp="1" noChangeArrowheads="1"/>
          </p:cNvSpPr>
          <p:nvPr>
            <p:ph type="title"/>
          </p:nvPr>
        </p:nvSpPr>
        <p:spPr bwMode="auto">
          <a:xfrm>
            <a:off x="812800" y="304800"/>
            <a:ext cx="103632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a:t>Click to edit Master title style</a:t>
            </a:r>
          </a:p>
        </p:txBody>
      </p:sp>
      <p:sp>
        <p:nvSpPr>
          <p:cNvPr id="2052"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10364863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68034" name="Group 2"/>
          <p:cNvGrpSpPr>
            <a:grpSpLocks/>
          </p:cNvGrpSpPr>
          <p:nvPr userDrawn="1"/>
        </p:nvGrpSpPr>
        <p:grpSpPr bwMode="auto">
          <a:xfrm>
            <a:off x="0" y="-76200"/>
            <a:ext cx="12192000" cy="6858000"/>
            <a:chOff x="0" y="0"/>
            <a:chExt cx="5760" cy="4320"/>
          </a:xfrm>
        </p:grpSpPr>
        <p:grpSp>
          <p:nvGrpSpPr>
            <p:cNvPr id="1068035" name="Group 3"/>
            <p:cNvGrpSpPr>
              <a:grpSpLocks/>
            </p:cNvGrpSpPr>
            <p:nvPr userDrawn="1"/>
          </p:nvGrpSpPr>
          <p:grpSpPr bwMode="auto">
            <a:xfrm>
              <a:off x="0" y="0"/>
              <a:ext cx="5760" cy="4320"/>
              <a:chOff x="0" y="0"/>
              <a:chExt cx="5760" cy="4320"/>
            </a:xfrm>
          </p:grpSpPr>
          <p:grpSp>
            <p:nvGrpSpPr>
              <p:cNvPr id="1068036"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grpSp>
          <p:grpSp>
            <p:nvGrpSpPr>
              <p:cNvPr id="1068059"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sz="1800"/>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endParaRPr lang="en-US" sz="1800"/>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endParaRPr lang="en-US" sz="1800"/>
            </a:p>
          </p:txBody>
        </p:sp>
        <p:grpSp>
          <p:nvGrpSpPr>
            <p:cNvPr id="1068091"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7"/>
                <a:ext cx="2208" cy="0"/>
              </a:xfrm>
              <a:prstGeom prst="line">
                <a:avLst/>
              </a:prstGeom>
              <a:noFill/>
              <a:ln w="9525">
                <a:solidFill>
                  <a:schemeClr val="hlink"/>
                </a:solidFill>
                <a:round/>
                <a:headEnd/>
                <a:tailEnd/>
              </a:ln>
              <a:effectLst/>
            </p:spPr>
            <p:txBody>
              <a:bodyPr wrap="none" anchor="ctr"/>
              <a:lstStyle/>
              <a:p>
                <a:endParaRPr lang="en-US" sz="1800"/>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endParaRPr lang="en-US" sz="1800"/>
              </a:p>
            </p:txBody>
          </p:sp>
          <p:sp>
            <p:nvSpPr>
              <p:cNvPr id="1068094" name="Arc 62"/>
              <p:cNvSpPr>
                <a:spLocks/>
              </p:cNvSpPr>
              <p:nvPr userDrawn="1"/>
            </p:nvSpPr>
            <p:spPr bwMode="ltGray">
              <a:xfrm flipH="1">
                <a:off x="217" y="916"/>
                <a:ext cx="239" cy="239"/>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sz="1800"/>
              </a:p>
            </p:txBody>
          </p:sp>
        </p:grpSp>
      </p:grpSp>
      <p:sp>
        <p:nvSpPr>
          <p:cNvPr id="1068095" name="Rectangle 63"/>
          <p:cNvSpPr>
            <a:spLocks noGrp="1" noChangeArrowheads="1"/>
          </p:cNvSpPr>
          <p:nvPr>
            <p:ph type="title"/>
          </p:nvPr>
        </p:nvSpPr>
        <p:spPr bwMode="auto">
          <a:xfrm>
            <a:off x="812800" y="304800"/>
            <a:ext cx="10363200" cy="838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GB"/>
              <a:t>Click to edit Master title style</a:t>
            </a:r>
          </a:p>
        </p:txBody>
      </p:sp>
      <p:sp>
        <p:nvSpPr>
          <p:cNvPr id="1068096" name="Rectangle 64" descr="Rectangle: Click to edit Master text styles&#10;Second level&#10;Third level&#10;Fourth level&#10;Fifth level"/>
          <p:cNvSpPr>
            <a:spLocks noGrp="1" noChangeArrowheads="1"/>
          </p:cNvSpPr>
          <p:nvPr>
            <p:ph type="body" idx="1"/>
          </p:nvPr>
        </p:nvSpPr>
        <p:spPr bwMode="auto">
          <a:xfrm>
            <a:off x="1117600" y="1524000"/>
            <a:ext cx="10668000" cy="525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68100" name="Rectangle 68"/>
          <p:cNvSpPr>
            <a:spLocks noGrp="1" noChangeArrowheads="1"/>
          </p:cNvSpPr>
          <p:nvPr>
            <p:ph type="sldNum" sz="quarter" idx="4"/>
          </p:nvPr>
        </p:nvSpPr>
        <p:spPr bwMode="auto">
          <a:xfrm>
            <a:off x="965200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E5803B63-52E0-420F-95D9-B26210208164}" type="slidenum">
              <a:rPr lang="en-GB"/>
              <a:pPr/>
              <a:t>‹#›</a:t>
            </a:fld>
            <a:endParaRPr lang="en-GB"/>
          </a:p>
        </p:txBody>
      </p:sp>
    </p:spTree>
    <p:extLst>
      <p:ext uri="{BB962C8B-B14F-4D97-AF65-F5344CB8AC3E}">
        <p14:creationId xmlns:p14="http://schemas.microsoft.com/office/powerpoint/2010/main" val="259925764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sldNum="0"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defRPr>
      </a:lvl2pPr>
      <a:lvl3pPr algn="l" rtl="0" fontAlgn="base">
        <a:spcBef>
          <a:spcPct val="0"/>
        </a:spcBef>
        <a:spcAft>
          <a:spcPct val="0"/>
        </a:spcAft>
        <a:defRPr sz="4400">
          <a:solidFill>
            <a:schemeClr val="tx2"/>
          </a:solidFill>
          <a:latin typeface="Tahoma" pitchFamily="34" charset="0"/>
        </a:defRPr>
      </a:lvl3pPr>
      <a:lvl4pPr algn="l" rtl="0" fontAlgn="base">
        <a:spcBef>
          <a:spcPct val="0"/>
        </a:spcBef>
        <a:spcAft>
          <a:spcPct val="0"/>
        </a:spcAft>
        <a:defRPr sz="4400">
          <a:solidFill>
            <a:schemeClr val="tx2"/>
          </a:solidFill>
          <a:latin typeface="Tahoma" pitchFamily="34" charset="0"/>
        </a:defRPr>
      </a:lvl4pPr>
      <a:lvl5pPr algn="l" rtl="0" fontAlgn="base">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fontAlgn="base">
        <a:spcBef>
          <a:spcPct val="20000"/>
        </a:spcBef>
        <a:spcAft>
          <a:spcPct val="0"/>
        </a:spcAft>
        <a:buClr>
          <a:schemeClr val="hlink"/>
        </a:buClr>
        <a:buSzPct val="110000"/>
        <a:buFont typeface="Wingdings" pitchFamily="2" charset="2"/>
        <a:buBlip>
          <a:blip r:embed="rId14"/>
        </a:buBlip>
        <a:defRPr sz="24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itchFamily="2" charset="2"/>
        <a:buChar char="n"/>
        <a:defRPr sz="2400">
          <a:solidFill>
            <a:schemeClr val="tx1"/>
          </a:solidFill>
          <a:latin typeface="+mn-lt"/>
        </a:defRPr>
      </a:lvl2pPr>
      <a:lvl3pPr marL="1143000" indent="-228600" algn="l" rtl="0" fontAlgn="base">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fontAlgn="base">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1.emf"/><Relationship Id="rId4" Type="http://schemas.openxmlformats.org/officeDocument/2006/relationships/oleObject" Target="../embeddings/oleObject2.bin"/></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hyperlink" Target="http://mixed-script.badssl.com/nonsecure.js" TargetMode="External"/><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mixed.badssl.com/image.jp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www.bank32.com/"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http://www.bank32.com/transfer.php?to=3220&amp;amount=50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9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1.emf"/></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7BB6-40D3-4F4D-A9E6-5D4A427215D2}"/>
              </a:ext>
            </a:extLst>
          </p:cNvPr>
          <p:cNvSpPr>
            <a:spLocks noGrp="1"/>
          </p:cNvSpPr>
          <p:nvPr>
            <p:ph type="ctrTitle"/>
          </p:nvPr>
        </p:nvSpPr>
        <p:spPr/>
        <p:txBody>
          <a:bodyPr/>
          <a:lstStyle/>
          <a:p>
            <a:r>
              <a:rPr lang="en-US" dirty="0"/>
              <a:t>Web security</a:t>
            </a:r>
          </a:p>
        </p:txBody>
      </p:sp>
      <p:sp>
        <p:nvSpPr>
          <p:cNvPr id="3" name="Subtitle 2">
            <a:extLst>
              <a:ext uri="{FF2B5EF4-FFF2-40B4-BE49-F238E27FC236}">
                <a16:creationId xmlns:a16="http://schemas.microsoft.com/office/drawing/2014/main" id="{53D5BF6F-5BC7-4F46-B0FF-D1484AC00466}"/>
              </a:ext>
            </a:extLst>
          </p:cNvPr>
          <p:cNvSpPr>
            <a:spLocks noGrp="1"/>
          </p:cNvSpPr>
          <p:nvPr>
            <p:ph type="subTitle" idx="1"/>
          </p:nvPr>
        </p:nvSpPr>
        <p:spPr/>
        <p:txBody>
          <a:bodyPr/>
          <a:lstStyle/>
          <a:p>
            <a:r>
              <a:rPr lang="en-US" dirty="0"/>
              <a:t>Goodrich and </a:t>
            </a:r>
            <a:r>
              <a:rPr lang="en-US" dirty="0" err="1"/>
              <a:t>Tamassia</a:t>
            </a:r>
            <a:r>
              <a:rPr lang="en-US" dirty="0"/>
              <a:t> (Chapter 7)</a:t>
            </a:r>
          </a:p>
          <a:p>
            <a:r>
              <a:rPr lang="en-US" dirty="0"/>
              <a:t>(Prepared by Nafis Irtiza Tripto, Lecturer, CSE, BUET)</a:t>
            </a:r>
          </a:p>
        </p:txBody>
      </p:sp>
    </p:spTree>
    <p:extLst>
      <p:ext uri="{BB962C8B-B14F-4D97-AF65-F5344CB8AC3E}">
        <p14:creationId xmlns:p14="http://schemas.microsoft.com/office/powerpoint/2010/main" val="341522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A23E-2705-456D-B6A4-779C38D6A976}"/>
              </a:ext>
            </a:extLst>
          </p:cNvPr>
          <p:cNvSpPr>
            <a:spLocks noGrp="1"/>
          </p:cNvSpPr>
          <p:nvPr>
            <p:ph type="title"/>
          </p:nvPr>
        </p:nvSpPr>
        <p:spPr/>
        <p:txBody>
          <a:bodyPr/>
          <a:lstStyle/>
          <a:p>
            <a:r>
              <a:rPr lang="en-US" dirty="0"/>
              <a:t>HTTP Request</a:t>
            </a:r>
          </a:p>
        </p:txBody>
      </p:sp>
      <p:sp>
        <p:nvSpPr>
          <p:cNvPr id="3" name="Content Placeholder 2">
            <a:extLst>
              <a:ext uri="{FF2B5EF4-FFF2-40B4-BE49-F238E27FC236}">
                <a16:creationId xmlns:a16="http://schemas.microsoft.com/office/drawing/2014/main" id="{B2AB37D2-0BFD-401F-B4FC-6782B47DA671}"/>
              </a:ext>
            </a:extLst>
          </p:cNvPr>
          <p:cNvSpPr>
            <a:spLocks noGrp="1"/>
          </p:cNvSpPr>
          <p:nvPr>
            <p:ph idx="1"/>
          </p:nvPr>
        </p:nvSpPr>
        <p:spPr/>
        <p:txBody>
          <a:bodyPr/>
          <a:lstStyle/>
          <a:p>
            <a:r>
              <a:rPr lang="en-US" dirty="0"/>
              <a:t>After establishing a TCP connection to the web server, the browser sends</a:t>
            </a:r>
            <a:br>
              <a:rPr lang="en-US" dirty="0"/>
            </a:br>
            <a:r>
              <a:rPr lang="en-US" dirty="0"/>
              <a:t>requests, known as </a:t>
            </a:r>
            <a:r>
              <a:rPr lang="en-US" b="1" i="1" dirty="0"/>
              <a:t>HTTP requests</a:t>
            </a:r>
            <a:r>
              <a:rPr lang="en-US" b="1" dirty="0"/>
              <a:t>, </a:t>
            </a:r>
            <a:r>
              <a:rPr lang="en-US" dirty="0"/>
              <a:t>to that web server, encapsulated in</a:t>
            </a:r>
            <a:br>
              <a:rPr lang="en-US" dirty="0"/>
            </a:br>
            <a:r>
              <a:rPr lang="en-US" dirty="0"/>
              <a:t>the data portion of a TCP packet.</a:t>
            </a:r>
          </a:p>
          <a:p>
            <a:r>
              <a:rPr lang="en-US" dirty="0"/>
              <a:t>HTTP requests typically begin with a request line, usually consisting of a command such as GET or POST.</a:t>
            </a:r>
          </a:p>
          <a:p>
            <a:r>
              <a:rPr lang="en-US" dirty="0"/>
              <a:t>Next is the headers section that identifies additional information.</a:t>
            </a:r>
          </a:p>
          <a:p>
            <a:r>
              <a:rPr lang="en-US" dirty="0"/>
              <a:t>Finally, there may be more information provided in an optional message</a:t>
            </a:r>
            <a:br>
              <a:rPr lang="en-US" dirty="0"/>
            </a:br>
            <a:r>
              <a:rPr lang="en-US" dirty="0"/>
              <a:t>body.</a:t>
            </a:r>
            <a:br>
              <a:rPr lang="en-US" dirty="0"/>
            </a:br>
            <a:br>
              <a:rPr lang="en-US" dirty="0"/>
            </a:br>
            <a:br>
              <a:rPr lang="en-US" b="1" dirty="0"/>
            </a:br>
            <a:endParaRPr lang="en-US" dirty="0"/>
          </a:p>
        </p:txBody>
      </p:sp>
    </p:spTree>
    <p:extLst>
      <p:ext uri="{BB962C8B-B14F-4D97-AF65-F5344CB8AC3E}">
        <p14:creationId xmlns:p14="http://schemas.microsoft.com/office/powerpoint/2010/main" val="7250190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t>Payments Login CSRF</a:t>
            </a:r>
          </a:p>
        </p:txBody>
      </p:sp>
      <p:pic>
        <p:nvPicPr>
          <p:cNvPr id="98307" name="Picture 5"/>
          <p:cNvPicPr>
            <a:picLocks noChangeAspect="1" noChangeArrowheads="1"/>
          </p:cNvPicPr>
          <p:nvPr/>
        </p:nvPicPr>
        <p:blipFill>
          <a:blip r:embed="rId2" cstate="print"/>
          <a:srcRect/>
          <a:stretch>
            <a:fillRect/>
          </a:stretch>
        </p:blipFill>
        <p:spPr bwMode="auto">
          <a:xfrm>
            <a:off x="2785135" y="1733784"/>
            <a:ext cx="7000875" cy="4810125"/>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t>Payments Login CSRF</a:t>
            </a:r>
          </a:p>
        </p:txBody>
      </p:sp>
      <p:pic>
        <p:nvPicPr>
          <p:cNvPr id="99331" name="Picture 4"/>
          <p:cNvPicPr>
            <a:picLocks noChangeAspect="1" noChangeArrowheads="1"/>
          </p:cNvPicPr>
          <p:nvPr/>
        </p:nvPicPr>
        <p:blipFill>
          <a:blip r:embed="rId2" cstate="print"/>
          <a:srcRect/>
          <a:stretch>
            <a:fillRect/>
          </a:stretch>
        </p:blipFill>
        <p:spPr bwMode="auto">
          <a:xfrm>
            <a:off x="2775610" y="1733784"/>
            <a:ext cx="7019925" cy="4810125"/>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62414" y="185854"/>
            <a:ext cx="9875520" cy="1356360"/>
          </a:xfrm>
        </p:spPr>
        <p:txBody>
          <a:bodyPr/>
          <a:lstStyle/>
          <a:p>
            <a:r>
              <a:rPr lang="en-US" dirty="0"/>
              <a:t>Payments Login CSRF</a:t>
            </a:r>
          </a:p>
        </p:txBody>
      </p:sp>
      <p:pic>
        <p:nvPicPr>
          <p:cNvPr id="100355" name="Picture 8"/>
          <p:cNvPicPr>
            <a:picLocks noChangeAspect="1" noChangeArrowheads="1"/>
          </p:cNvPicPr>
          <p:nvPr/>
        </p:nvPicPr>
        <p:blipFill>
          <a:blip r:embed="rId2" cstate="print"/>
          <a:srcRect/>
          <a:stretch>
            <a:fillRect/>
          </a:stretch>
        </p:blipFill>
        <p:spPr bwMode="auto">
          <a:xfrm>
            <a:off x="3886201" y="1295401"/>
            <a:ext cx="4760913" cy="5095875"/>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409621" y="138112"/>
            <a:ext cx="9875520" cy="1356360"/>
          </a:xfrm>
        </p:spPr>
        <p:txBody>
          <a:bodyPr/>
          <a:lstStyle/>
          <a:p>
            <a:pPr eaLnBrk="1" hangingPunct="1"/>
            <a:r>
              <a:rPr lang="en-US" dirty="0"/>
              <a:t>Login CSRF</a:t>
            </a:r>
          </a:p>
        </p:txBody>
      </p:sp>
      <p:graphicFrame>
        <p:nvGraphicFramePr>
          <p:cNvPr id="8194" name="Object 2"/>
          <p:cNvGraphicFramePr>
            <a:graphicFrameLocks noChangeAspect="1"/>
          </p:cNvGraphicFramePr>
          <p:nvPr>
            <p:extLst>
              <p:ext uri="{D42A27DB-BD31-4B8C-83A1-F6EECF244321}">
                <p14:modId xmlns:p14="http://schemas.microsoft.com/office/powerpoint/2010/main" val="3762975441"/>
              </p:ext>
            </p:extLst>
          </p:nvPr>
        </p:nvGraphicFramePr>
        <p:xfrm>
          <a:off x="2451410" y="1402556"/>
          <a:ext cx="7924800" cy="5119688"/>
        </p:xfrm>
        <a:graphic>
          <a:graphicData uri="http://schemas.openxmlformats.org/presentationml/2006/ole">
            <mc:AlternateContent xmlns:mc="http://schemas.openxmlformats.org/markup-compatibility/2006">
              <mc:Choice xmlns:v="urn:schemas-microsoft-com:vml" Requires="v">
                <p:oleObj spid="_x0000_s2076" name="Acrobat Document" r:id="rId4" imgW="6998400" imgH="4521600" progId="AcroExch.Document.7">
                  <p:embed/>
                </p:oleObj>
              </mc:Choice>
              <mc:Fallback>
                <p:oleObj name="Acrobat Document" r:id="rId4" imgW="6998400" imgH="4521600" progId="AcroExch.Document.7">
                  <p:embed/>
                  <p:pic>
                    <p:nvPicPr>
                      <p:cNvPr id="819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410" y="1402556"/>
                        <a:ext cx="7924800" cy="511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a:xfrm>
            <a:off x="6172200" y="3962400"/>
            <a:ext cx="2667000" cy="457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65" charset="-128"/>
            </a:endParaRPr>
          </a:p>
        </p:txBody>
      </p:sp>
      <p:cxnSp>
        <p:nvCxnSpPr>
          <p:cNvPr id="7" name="Straight Arrow Connector 6"/>
          <p:cNvCxnSpPr/>
          <p:nvPr/>
        </p:nvCxnSpPr>
        <p:spPr>
          <a:xfrm rot="5400000">
            <a:off x="6362700" y="2781300"/>
            <a:ext cx="2057400" cy="304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14A864-7CD5-4B3E-81A7-26C9EE51F154}"/>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E766015D-C880-4100-9F91-8572A7B427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160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4CDF-8E4B-4CEB-B7BF-458B60A0E90B}"/>
              </a:ext>
            </a:extLst>
          </p:cNvPr>
          <p:cNvSpPr>
            <a:spLocks noGrp="1"/>
          </p:cNvSpPr>
          <p:nvPr>
            <p:ph type="title"/>
          </p:nvPr>
        </p:nvSpPr>
        <p:spPr/>
        <p:txBody>
          <a:bodyPr/>
          <a:lstStyle/>
          <a:p>
            <a:r>
              <a:rPr lang="en-US" dirty="0"/>
              <a:t>HTTP Request</a:t>
            </a:r>
          </a:p>
        </p:txBody>
      </p:sp>
      <p:pic>
        <p:nvPicPr>
          <p:cNvPr id="4" name="Content Placeholder 3">
            <a:extLst>
              <a:ext uri="{FF2B5EF4-FFF2-40B4-BE49-F238E27FC236}">
                <a16:creationId xmlns:a16="http://schemas.microsoft.com/office/drawing/2014/main" id="{EDDF4CB5-303C-412F-A3AA-A72DFE6D9C73}"/>
              </a:ext>
            </a:extLst>
          </p:cNvPr>
          <p:cNvPicPr>
            <a:picLocks noGrp="1" noChangeAspect="1"/>
          </p:cNvPicPr>
          <p:nvPr>
            <p:ph idx="1"/>
          </p:nvPr>
        </p:nvPicPr>
        <p:blipFill>
          <a:blip r:embed="rId2"/>
          <a:stretch>
            <a:fillRect/>
          </a:stretch>
        </p:blipFill>
        <p:spPr>
          <a:xfrm>
            <a:off x="500306" y="2492440"/>
            <a:ext cx="8620125" cy="3467100"/>
          </a:xfrm>
          <a:prstGeom prst="rect">
            <a:avLst/>
          </a:prstGeom>
        </p:spPr>
      </p:pic>
      <p:pic>
        <p:nvPicPr>
          <p:cNvPr id="5" name="Picture 4">
            <a:extLst>
              <a:ext uri="{FF2B5EF4-FFF2-40B4-BE49-F238E27FC236}">
                <a16:creationId xmlns:a16="http://schemas.microsoft.com/office/drawing/2014/main" id="{5DD322F8-A6CE-420B-9962-EE102671A15F}"/>
              </a:ext>
            </a:extLst>
          </p:cNvPr>
          <p:cNvPicPr>
            <a:picLocks noChangeAspect="1"/>
          </p:cNvPicPr>
          <p:nvPr/>
        </p:nvPicPr>
        <p:blipFill>
          <a:blip r:embed="rId3"/>
          <a:stretch>
            <a:fillRect/>
          </a:stretch>
        </p:blipFill>
        <p:spPr>
          <a:xfrm>
            <a:off x="5348044" y="914400"/>
            <a:ext cx="6343650" cy="5334000"/>
          </a:xfrm>
          <a:prstGeom prst="rect">
            <a:avLst/>
          </a:prstGeom>
        </p:spPr>
      </p:pic>
    </p:spTree>
    <p:extLst>
      <p:ext uri="{BB962C8B-B14F-4D97-AF65-F5344CB8AC3E}">
        <p14:creationId xmlns:p14="http://schemas.microsoft.com/office/powerpoint/2010/main" val="63881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0C91C-1C06-44BD-A796-5663E15C5CD6}"/>
              </a:ext>
            </a:extLst>
          </p:cNvPr>
          <p:cNvSpPr>
            <a:spLocks noGrp="1"/>
          </p:cNvSpPr>
          <p:nvPr>
            <p:ph type="title"/>
          </p:nvPr>
        </p:nvSpPr>
        <p:spPr/>
        <p:txBody>
          <a:bodyPr/>
          <a:lstStyle/>
          <a:p>
            <a:r>
              <a:rPr lang="en-US" dirty="0"/>
              <a:t>Hypertext Markup Language (HTML)</a:t>
            </a:r>
          </a:p>
        </p:txBody>
      </p:sp>
      <p:sp>
        <p:nvSpPr>
          <p:cNvPr id="3" name="Content Placeholder 2">
            <a:extLst>
              <a:ext uri="{FF2B5EF4-FFF2-40B4-BE49-F238E27FC236}">
                <a16:creationId xmlns:a16="http://schemas.microsoft.com/office/drawing/2014/main" id="{21F021E5-4B7F-4A83-850A-90DD0963A0F0}"/>
              </a:ext>
            </a:extLst>
          </p:cNvPr>
          <p:cNvSpPr>
            <a:spLocks noGrp="1"/>
          </p:cNvSpPr>
          <p:nvPr>
            <p:ph idx="1"/>
          </p:nvPr>
        </p:nvSpPr>
        <p:spPr>
          <a:xfrm>
            <a:off x="1143000" y="2057399"/>
            <a:ext cx="10492273" cy="4595327"/>
          </a:xfrm>
        </p:spPr>
        <p:txBody>
          <a:bodyPr>
            <a:normAutofit/>
          </a:bodyPr>
          <a:lstStyle/>
          <a:p>
            <a:r>
              <a:rPr lang="en-US" dirty="0"/>
              <a:t>Hypertext markup language (HTML)</a:t>
            </a:r>
          </a:p>
          <a:p>
            <a:pPr lvl="1"/>
            <a:r>
              <a:rPr lang="en-US" dirty="0"/>
              <a:t>–Describes the content and formatting of Web pages</a:t>
            </a:r>
          </a:p>
          <a:p>
            <a:pPr lvl="1"/>
            <a:r>
              <a:rPr lang="en-US" dirty="0"/>
              <a:t>–Rendered within browser window</a:t>
            </a:r>
          </a:p>
          <a:p>
            <a:r>
              <a:rPr lang="en-US" dirty="0"/>
              <a:t>HTML features</a:t>
            </a:r>
          </a:p>
          <a:p>
            <a:pPr lvl="1"/>
            <a:r>
              <a:rPr lang="en-US" dirty="0"/>
              <a:t>–Static document description language</a:t>
            </a:r>
          </a:p>
          <a:p>
            <a:pPr lvl="1"/>
            <a:r>
              <a:rPr lang="en-US" dirty="0"/>
              <a:t>–Supports linking to other pages and embedding images by reference</a:t>
            </a:r>
          </a:p>
          <a:p>
            <a:pPr lvl="1"/>
            <a:r>
              <a:rPr lang="en-US" dirty="0"/>
              <a:t>–User input sent to server via forms</a:t>
            </a:r>
          </a:p>
          <a:p>
            <a:r>
              <a:rPr lang="en-US" dirty="0"/>
              <a:t>HTML extensions</a:t>
            </a:r>
          </a:p>
          <a:p>
            <a:pPr lvl="1"/>
            <a:r>
              <a:rPr lang="en-US" dirty="0"/>
              <a:t>–Additional media content (e.g., PDF, video) supported through plugins</a:t>
            </a:r>
          </a:p>
          <a:p>
            <a:pPr lvl="1"/>
            <a:r>
              <a:rPr lang="en-US" dirty="0"/>
              <a:t>–Embedding programs in supported languages (e.g., JavaScript, Java) provides dynamic content that interacts with the user, modifies the browser user interface, and can access the client computer environment</a:t>
            </a:r>
          </a:p>
        </p:txBody>
      </p:sp>
    </p:spTree>
    <p:extLst>
      <p:ext uri="{BB962C8B-B14F-4D97-AF65-F5344CB8AC3E}">
        <p14:creationId xmlns:p14="http://schemas.microsoft.com/office/powerpoint/2010/main" val="360444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1E07-1744-41BC-8202-680A021C5D02}"/>
              </a:ext>
            </a:extLst>
          </p:cNvPr>
          <p:cNvSpPr>
            <a:spLocks noGrp="1"/>
          </p:cNvSpPr>
          <p:nvPr>
            <p:ph type="title"/>
          </p:nvPr>
        </p:nvSpPr>
        <p:spPr>
          <a:xfrm>
            <a:off x="573833" y="251928"/>
            <a:ext cx="9875520" cy="1356360"/>
          </a:xfrm>
        </p:spPr>
        <p:txBody>
          <a:bodyPr/>
          <a:lstStyle/>
          <a:p>
            <a:r>
              <a:rPr lang="en-US" dirty="0"/>
              <a:t>HTML Tag</a:t>
            </a:r>
          </a:p>
        </p:txBody>
      </p:sp>
      <p:sp>
        <p:nvSpPr>
          <p:cNvPr id="3" name="Content Placeholder 2">
            <a:extLst>
              <a:ext uri="{FF2B5EF4-FFF2-40B4-BE49-F238E27FC236}">
                <a16:creationId xmlns:a16="http://schemas.microsoft.com/office/drawing/2014/main" id="{FB2B1654-5EFC-4F94-A22F-34B0EFFECFD9}"/>
              </a:ext>
            </a:extLst>
          </p:cNvPr>
          <p:cNvSpPr>
            <a:spLocks noGrp="1"/>
          </p:cNvSpPr>
          <p:nvPr>
            <p:ph idx="1"/>
          </p:nvPr>
        </p:nvSpPr>
        <p:spPr>
          <a:xfrm>
            <a:off x="928396" y="1404256"/>
            <a:ext cx="10585580" cy="4548673"/>
          </a:xfrm>
        </p:spPr>
        <p:txBody>
          <a:bodyPr>
            <a:noAutofit/>
          </a:bodyPr>
          <a:lstStyle/>
          <a:p>
            <a:pPr marL="45720" indent="0">
              <a:buNone/>
            </a:pPr>
            <a:r>
              <a:rPr lang="en-US" sz="2400" i="1" dirty="0"/>
              <a:t>• </a:t>
            </a:r>
            <a:r>
              <a:rPr lang="en-US" sz="2400" b="1" i="1" dirty="0"/>
              <a:t>Text formatting:</a:t>
            </a:r>
            <a:r>
              <a:rPr lang="en-US" sz="2400" dirty="0"/>
              <a:t> such as &lt;</a:t>
            </a:r>
            <a:r>
              <a:rPr lang="en-US" sz="2400" dirty="0" err="1"/>
              <a:t>i</a:t>
            </a:r>
            <a:r>
              <a:rPr lang="en-US" sz="2400" dirty="0"/>
              <a:t>&gt;</a:t>
            </a:r>
            <a:r>
              <a:rPr lang="en-US" sz="2400" i="1" dirty="0"/>
              <a:t>text</a:t>
            </a:r>
            <a:r>
              <a:rPr lang="en-US" sz="2400" dirty="0"/>
              <a:t>&lt;/</a:t>
            </a:r>
            <a:r>
              <a:rPr lang="en-US" sz="2400" dirty="0" err="1"/>
              <a:t>i</a:t>
            </a:r>
            <a:r>
              <a:rPr lang="en-US" sz="2400" dirty="0"/>
              <a:t>&gt;, for italics and &lt;b&gt;</a:t>
            </a:r>
            <a:r>
              <a:rPr lang="en-US" sz="2400" i="1" dirty="0"/>
              <a:t>text</a:t>
            </a:r>
            <a:r>
              <a:rPr lang="en-US" sz="2400" dirty="0"/>
              <a:t>&lt;/b&gt;, for</a:t>
            </a:r>
            <a:br>
              <a:rPr lang="en-US" sz="2400" dirty="0"/>
            </a:br>
            <a:r>
              <a:rPr lang="en-US" sz="2400" dirty="0"/>
              <a:t>bold</a:t>
            </a:r>
          </a:p>
          <a:p>
            <a:pPr marL="45720" indent="0">
              <a:buNone/>
            </a:pPr>
            <a:br>
              <a:rPr lang="en-US" sz="2400" dirty="0"/>
            </a:br>
            <a:r>
              <a:rPr lang="en-US" sz="2400" i="1" dirty="0"/>
              <a:t>• </a:t>
            </a:r>
            <a:r>
              <a:rPr lang="en-US" sz="2400" b="1" i="1" dirty="0"/>
              <a:t>Itemized lists:</a:t>
            </a:r>
            <a:r>
              <a:rPr lang="en-US" sz="2400" dirty="0"/>
              <a:t> which list items set apart with bullets or numbers, such</a:t>
            </a:r>
            <a:br>
              <a:rPr lang="en-US" sz="2400" dirty="0"/>
            </a:br>
            <a:r>
              <a:rPr lang="en-US" sz="2400" dirty="0"/>
              <a:t>as &lt;ul&gt; &lt;li&gt;</a:t>
            </a:r>
            <a:r>
              <a:rPr lang="en-US" sz="2400" i="1" dirty="0"/>
              <a:t>first-item</a:t>
            </a:r>
            <a:r>
              <a:rPr lang="en-US" sz="2400" dirty="0"/>
              <a:t>&lt;/li&gt; &lt;li&gt;</a:t>
            </a:r>
            <a:r>
              <a:rPr lang="en-US" sz="2400" i="1" dirty="0"/>
              <a:t>second-item</a:t>
            </a:r>
            <a:r>
              <a:rPr lang="en-US" sz="2400" dirty="0"/>
              <a:t>&lt;/li&gt; &lt;/ul&gt;</a:t>
            </a:r>
          </a:p>
          <a:p>
            <a:pPr marL="45720" indent="0">
              <a:buNone/>
            </a:pPr>
            <a:br>
              <a:rPr lang="en-US" sz="2400" dirty="0"/>
            </a:br>
            <a:r>
              <a:rPr lang="en-US" sz="2400" i="1" dirty="0"/>
              <a:t>• </a:t>
            </a:r>
            <a:r>
              <a:rPr lang="en-US" sz="2400" b="1" i="1" dirty="0"/>
              <a:t>Hyperlinks:</a:t>
            </a:r>
            <a:r>
              <a:rPr lang="en-US" sz="2400" dirty="0"/>
              <a:t> which provide ways to navigate to other web pages, such</a:t>
            </a:r>
            <a:br>
              <a:rPr lang="en-US" sz="2400" dirty="0"/>
            </a:br>
            <a:r>
              <a:rPr lang="en-US" sz="2400" dirty="0"/>
              <a:t>as in &lt;a </a:t>
            </a:r>
            <a:r>
              <a:rPr lang="en-US" sz="2400" dirty="0" err="1"/>
              <a:t>href</a:t>
            </a:r>
            <a:r>
              <a:rPr lang="en-US" sz="2400" dirty="0"/>
              <a:t>="</a:t>
            </a:r>
            <a:r>
              <a:rPr lang="en-US" sz="2400" i="1" dirty="0"/>
              <a:t>web-page-URL</a:t>
            </a:r>
            <a:r>
              <a:rPr lang="en-US" sz="2400" dirty="0"/>
              <a:t>"&gt; </a:t>
            </a:r>
            <a:r>
              <a:rPr lang="en-US" sz="2400" i="1" dirty="0"/>
              <a:t>Description of the other page</a:t>
            </a:r>
            <a:r>
              <a:rPr lang="en-US" sz="2400" dirty="0"/>
              <a:t>&lt;/a&gt;</a:t>
            </a:r>
          </a:p>
          <a:p>
            <a:pPr marL="45720" indent="0">
              <a:buNone/>
            </a:pPr>
            <a:br>
              <a:rPr lang="en-US" sz="2400" dirty="0"/>
            </a:br>
            <a:r>
              <a:rPr lang="en-US" sz="2400" i="1" dirty="0"/>
              <a:t>• </a:t>
            </a:r>
            <a:r>
              <a:rPr lang="en-US" sz="2400" b="1" i="1" dirty="0"/>
              <a:t>Scripting code</a:t>
            </a:r>
            <a:r>
              <a:rPr lang="en-US" sz="2400" i="1" dirty="0"/>
              <a:t>:</a:t>
            </a:r>
            <a:r>
              <a:rPr lang="en-US" sz="2400" dirty="0"/>
              <a:t> which describes various actions for the web page, such</a:t>
            </a:r>
            <a:br>
              <a:rPr lang="en-US" sz="2400" dirty="0"/>
            </a:br>
            <a:r>
              <a:rPr lang="en-US" sz="2400" dirty="0"/>
              <a:t>as in &lt;script&gt;</a:t>
            </a:r>
            <a:r>
              <a:rPr lang="en-US" sz="2400" i="1" dirty="0"/>
              <a:t>Computer code</a:t>
            </a:r>
            <a:r>
              <a:rPr lang="en-US" sz="2400" dirty="0"/>
              <a:t>&lt;/script&gt;</a:t>
            </a:r>
          </a:p>
          <a:p>
            <a:pPr marL="45720" indent="0">
              <a:buNone/>
            </a:pPr>
            <a:br>
              <a:rPr lang="en-US" sz="2400" dirty="0"/>
            </a:br>
            <a:r>
              <a:rPr lang="en-US" sz="2400" i="1" dirty="0"/>
              <a:t>• </a:t>
            </a:r>
            <a:r>
              <a:rPr lang="en-US" sz="2400" b="1" i="1" dirty="0"/>
              <a:t>Embedded images:</a:t>
            </a:r>
            <a:r>
              <a:rPr lang="en-US" sz="2400" dirty="0"/>
              <a:t> such as in &lt;</a:t>
            </a:r>
            <a:r>
              <a:rPr lang="en-US" sz="2400" dirty="0" err="1"/>
              <a:t>img</a:t>
            </a:r>
            <a:r>
              <a:rPr lang="en-US" sz="2400" dirty="0"/>
              <a:t> </a:t>
            </a:r>
            <a:r>
              <a:rPr lang="en-US" sz="2400" dirty="0" err="1"/>
              <a:t>src</a:t>
            </a:r>
            <a:r>
              <a:rPr lang="en-US" sz="2400" dirty="0"/>
              <a:t>="</a:t>
            </a:r>
            <a:r>
              <a:rPr lang="en-US" sz="2400" i="1" dirty="0"/>
              <a:t>URL-of-an-image</a:t>
            </a:r>
            <a:r>
              <a:rPr lang="en-US" sz="2400" dirty="0"/>
              <a:t>"&gt;</a:t>
            </a:r>
            <a:br>
              <a:rPr lang="en-US" sz="2400" dirty="0"/>
            </a:br>
            <a:endParaRPr lang="en-US" sz="2400" dirty="0"/>
          </a:p>
        </p:txBody>
      </p:sp>
    </p:spTree>
    <p:extLst>
      <p:ext uri="{BB962C8B-B14F-4D97-AF65-F5344CB8AC3E}">
        <p14:creationId xmlns:p14="http://schemas.microsoft.com/office/powerpoint/2010/main" val="3995408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AC3F-C26C-48CD-A1E1-59058085ACFC}"/>
              </a:ext>
            </a:extLst>
          </p:cNvPr>
          <p:cNvSpPr>
            <a:spLocks noGrp="1"/>
          </p:cNvSpPr>
          <p:nvPr>
            <p:ph type="title"/>
          </p:nvPr>
        </p:nvSpPr>
        <p:spPr>
          <a:xfrm>
            <a:off x="601824" y="255036"/>
            <a:ext cx="9875520" cy="1356360"/>
          </a:xfrm>
        </p:spPr>
        <p:txBody>
          <a:bodyPr/>
          <a:lstStyle/>
          <a:p>
            <a:r>
              <a:rPr lang="en-US" dirty="0"/>
              <a:t>HTML Form</a:t>
            </a:r>
          </a:p>
        </p:txBody>
      </p:sp>
      <p:sp>
        <p:nvSpPr>
          <p:cNvPr id="3" name="Content Placeholder 2">
            <a:extLst>
              <a:ext uri="{FF2B5EF4-FFF2-40B4-BE49-F238E27FC236}">
                <a16:creationId xmlns:a16="http://schemas.microsoft.com/office/drawing/2014/main" id="{12764CDE-D3C8-40C7-A894-C2A3B9E2CF4D}"/>
              </a:ext>
            </a:extLst>
          </p:cNvPr>
          <p:cNvSpPr>
            <a:spLocks noGrp="1"/>
          </p:cNvSpPr>
          <p:nvPr>
            <p:ph idx="1"/>
          </p:nvPr>
        </p:nvSpPr>
        <p:spPr>
          <a:xfrm>
            <a:off x="858416" y="1611395"/>
            <a:ext cx="10515828" cy="5112789"/>
          </a:xfrm>
        </p:spPr>
        <p:txBody>
          <a:bodyPr>
            <a:normAutofit fontScale="92500" lnSpcReduction="20000"/>
          </a:bodyPr>
          <a:lstStyle/>
          <a:p>
            <a:pPr marL="45720" indent="0">
              <a:buNone/>
            </a:pPr>
            <a:r>
              <a:rPr lang="en-US" dirty="0">
                <a:latin typeface="Consolas" panose="020B0609020204030204" pitchFamily="49" charset="0"/>
                <a:cs typeface="Consolas" panose="020B0609020204030204" pitchFamily="49" charset="0"/>
              </a:rPr>
              <a:t>&lt;</a:t>
            </a:r>
            <a:r>
              <a:rPr lang="en-US" b="1" dirty="0">
                <a:latin typeface="Consolas" panose="020B0609020204030204" pitchFamily="49" charset="0"/>
                <a:cs typeface="Consolas" panose="020B0609020204030204" pitchFamily="49" charset="0"/>
              </a:rPr>
              <a:t>form action</a:t>
            </a:r>
            <a:r>
              <a:rPr lang="en-US" dirty="0">
                <a:latin typeface="Consolas" panose="020B0609020204030204" pitchFamily="49" charset="0"/>
                <a:cs typeface="Consolas" panose="020B0609020204030204" pitchFamily="49" charset="0"/>
              </a:rPr>
              <a:t>="/product/update" </a:t>
            </a:r>
            <a:r>
              <a:rPr lang="en-US" b="1" dirty="0">
                <a:latin typeface="Consolas" panose="020B0609020204030204" pitchFamily="49" charset="0"/>
                <a:cs typeface="Consolas" panose="020B0609020204030204" pitchFamily="49" charset="0"/>
              </a:rPr>
              <a:t>method</a:t>
            </a:r>
            <a:r>
              <a:rPr lang="en-US" dirty="0">
                <a:latin typeface="Consolas" panose="020B0609020204030204" pitchFamily="49" charset="0"/>
                <a:cs typeface="Consolas" panose="020B0609020204030204" pitchFamily="49" charset="0"/>
              </a:rPr>
              <a:t>="post"&gt;</a:t>
            </a:r>
          </a:p>
          <a:p>
            <a:pPr marL="45720" indent="0">
              <a:buNone/>
            </a:pPr>
            <a:r>
              <a:rPr lang="en-US" dirty="0">
                <a:latin typeface="Consolas" panose="020B0609020204030204" pitchFamily="49" charset="0"/>
                <a:cs typeface="Consolas" panose="020B0609020204030204" pitchFamily="49" charset="0"/>
              </a:rPr>
              <a:t>Product: &lt;</a:t>
            </a:r>
            <a:r>
              <a:rPr lang="en-US" b="1" dirty="0">
                <a:latin typeface="Consolas" panose="020B0609020204030204" pitchFamily="49" charset="0"/>
                <a:cs typeface="Consolas" panose="020B0609020204030204" pitchFamily="49" charset="0"/>
              </a:rPr>
              <a:t>input</a:t>
            </a:r>
            <a:r>
              <a:rPr lang="en-US" dirty="0">
                <a:latin typeface="Consolas" panose="020B0609020204030204" pitchFamily="49" charset="0"/>
                <a:cs typeface="Consolas" panose="020B0609020204030204" pitchFamily="49" charset="0"/>
              </a:rPr>
              <a:t> type="text" </a:t>
            </a:r>
            <a:r>
              <a:rPr lang="en-US" b="1" dirty="0">
                <a:latin typeface="Consolas" panose="020B0609020204030204" pitchFamily="49" charset="0"/>
                <a:cs typeface="Consolas" panose="020B0609020204030204" pitchFamily="49" charset="0"/>
              </a:rPr>
              <a:t>name</a:t>
            </a:r>
            <a:r>
              <a:rPr lang="en-US" dirty="0">
                <a:latin typeface="Consolas" panose="020B0609020204030204" pitchFamily="49" charset="0"/>
                <a:cs typeface="Consolas" panose="020B0609020204030204" pitchFamily="49" charset="0"/>
              </a:rPr>
              <a:t>="product"/&gt;&lt;</a:t>
            </a:r>
            <a:r>
              <a:rPr lang="en-US" dirty="0" err="1">
                <a:latin typeface="Consolas" panose="020B0609020204030204" pitchFamily="49" charset="0"/>
                <a:cs typeface="Consolas" panose="020B0609020204030204" pitchFamily="49" charset="0"/>
              </a:rPr>
              <a:t>br</a:t>
            </a:r>
            <a:r>
              <a:rPr lang="en-US" dirty="0">
                <a:latin typeface="Consolas" panose="020B0609020204030204" pitchFamily="49" charset="0"/>
                <a:cs typeface="Consolas" panose="020B0609020204030204" pitchFamily="49" charset="0"/>
              </a:rPr>
              <a:t> /&gt; </a:t>
            </a:r>
          </a:p>
          <a:p>
            <a:pPr marL="45720" indent="0">
              <a:buNone/>
            </a:pPr>
            <a:r>
              <a:rPr lang="en-US" dirty="0">
                <a:latin typeface="Consolas" panose="020B0609020204030204" pitchFamily="49" charset="0"/>
                <a:cs typeface="Consolas" panose="020B0609020204030204" pitchFamily="49" charset="0"/>
              </a:rPr>
              <a:t>Deluxe: &lt;</a:t>
            </a:r>
            <a:r>
              <a:rPr lang="en-US" b="1" dirty="0">
                <a:latin typeface="Consolas" panose="020B0609020204030204" pitchFamily="49" charset="0"/>
                <a:cs typeface="Consolas" panose="020B0609020204030204" pitchFamily="49" charset="0"/>
              </a:rPr>
              <a:t>input</a:t>
            </a:r>
            <a:r>
              <a:rPr lang="en-US" dirty="0">
                <a:latin typeface="Consolas" panose="020B0609020204030204" pitchFamily="49" charset="0"/>
                <a:cs typeface="Consolas" panose="020B0609020204030204" pitchFamily="49" charset="0"/>
              </a:rPr>
              <a:t> type="checkbox" </a:t>
            </a:r>
            <a:r>
              <a:rPr lang="en-US" b="1" dirty="0">
                <a:latin typeface="Consolas" panose="020B0609020204030204" pitchFamily="49" charset="0"/>
                <a:cs typeface="Consolas" panose="020B0609020204030204" pitchFamily="49" charset="0"/>
              </a:rPr>
              <a:t>name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delux</a:t>
            </a:r>
            <a:r>
              <a:rPr lang="en-US" dirty="0">
                <a:latin typeface="Consolas" panose="020B0609020204030204" pitchFamily="49" charset="0"/>
                <a:cs typeface="Consolas" panose="020B0609020204030204" pitchFamily="49" charset="0"/>
              </a:rPr>
              <a:t>" /&gt;&lt;</a:t>
            </a:r>
            <a:r>
              <a:rPr lang="en-US" dirty="0" err="1">
                <a:latin typeface="Consolas" panose="020B0609020204030204" pitchFamily="49" charset="0"/>
                <a:cs typeface="Consolas" panose="020B0609020204030204" pitchFamily="49" charset="0"/>
              </a:rPr>
              <a:t>br</a:t>
            </a:r>
            <a:r>
              <a:rPr lang="en-US" dirty="0">
                <a:latin typeface="Consolas" panose="020B0609020204030204" pitchFamily="49" charset="0"/>
                <a:cs typeface="Consolas" panose="020B0609020204030204" pitchFamily="49" charset="0"/>
              </a:rPr>
              <a:t> /&gt; </a:t>
            </a:r>
          </a:p>
          <a:p>
            <a:pPr marL="45720" indent="0">
              <a:buNone/>
            </a:pPr>
            <a:r>
              <a:rPr lang="en-US" dirty="0">
                <a:latin typeface="Consolas" panose="020B0609020204030204" pitchFamily="49" charset="0"/>
                <a:cs typeface="Consolas" panose="020B0609020204030204" pitchFamily="49" charset="0"/>
              </a:rPr>
              <a:t>&lt;input </a:t>
            </a:r>
            <a:r>
              <a:rPr lang="en-US" b="1" dirty="0">
                <a:latin typeface="Consolas" panose="020B0609020204030204" pitchFamily="49" charset="0"/>
                <a:cs typeface="Consolas" panose="020B0609020204030204" pitchFamily="49" charset="0"/>
              </a:rPr>
              <a:t>type</a:t>
            </a:r>
            <a:r>
              <a:rPr lang="en-US" dirty="0">
                <a:latin typeface="Consolas" panose="020B0609020204030204" pitchFamily="49" charset="0"/>
                <a:cs typeface="Consolas" panose="020B0609020204030204" pitchFamily="49" charset="0"/>
              </a:rPr>
              <a:t>="submit" value="Submit"/&gt;</a:t>
            </a:r>
          </a:p>
          <a:p>
            <a:pPr marL="45720" indent="0">
              <a:buNone/>
            </a:pPr>
            <a:r>
              <a:rPr lang="en-US" b="1" dirty="0">
                <a:latin typeface="Consolas" panose="020B0609020204030204" pitchFamily="49" charset="0"/>
                <a:cs typeface="Consolas" panose="020B0609020204030204" pitchFamily="49" charset="0"/>
              </a:rPr>
              <a:t>&lt;/form&gt;</a:t>
            </a:r>
          </a:p>
          <a:p>
            <a:pPr marL="45720" indent="0">
              <a:buNone/>
            </a:pPr>
            <a:endParaRPr lang="en-US" b="1" dirty="0">
              <a:latin typeface="Consolas" panose="020B0609020204030204" pitchFamily="49" charset="0"/>
              <a:cs typeface="Consolas" panose="020B0609020204030204" pitchFamily="49" charset="0"/>
            </a:endParaRPr>
          </a:p>
          <a:p>
            <a:r>
              <a:rPr lang="en-US" sz="2600" b="1" dirty="0"/>
              <a:t>method="get" </a:t>
            </a:r>
            <a:r>
              <a:rPr lang="en-US" sz="2600" dirty="0"/>
              <a:t>- Encode form properties as query params</a:t>
            </a:r>
          </a:p>
          <a:p>
            <a:pPr marL="274320" lvl="1" indent="0">
              <a:buNone/>
            </a:pPr>
            <a:r>
              <a:rPr lang="en-US" sz="2600" i="1" dirty="0"/>
              <a:t>HTTP GET product/</a:t>
            </a:r>
            <a:r>
              <a:rPr lang="en-US" sz="2600" i="1" dirty="0" err="1"/>
              <a:t>update?product</a:t>
            </a:r>
            <a:r>
              <a:rPr lang="en-US" sz="2600" i="1" dirty="0"/>
              <a:t>=</a:t>
            </a:r>
            <a:r>
              <a:rPr lang="en-US" sz="2600" i="1" dirty="0" err="1"/>
              <a:t>foobar&amp;delux</a:t>
            </a:r>
            <a:r>
              <a:rPr lang="en-US" sz="2600" i="1" dirty="0"/>
              <a:t>=on</a:t>
            </a:r>
          </a:p>
          <a:p>
            <a:r>
              <a:rPr lang="en-US" sz="2600" b="1" dirty="0"/>
              <a:t>method="post" </a:t>
            </a:r>
            <a:r>
              <a:rPr lang="en-US" sz="2600" dirty="0"/>
              <a:t>- Encode form properties as query params in message body </a:t>
            </a:r>
          </a:p>
          <a:p>
            <a:pPr marL="45720" indent="0">
              <a:buNone/>
            </a:pPr>
            <a:r>
              <a:rPr lang="en-US" sz="2600" dirty="0"/>
              <a:t>HTTP POST product/update</a:t>
            </a:r>
          </a:p>
          <a:p>
            <a:pPr marL="45720" indent="0">
              <a:buNone/>
            </a:pPr>
            <a:r>
              <a:rPr lang="en-US" sz="2600" dirty="0"/>
              <a:t>	Content-Type: application/x-www-form-</a:t>
            </a:r>
            <a:r>
              <a:rPr lang="en-US" sz="2600" dirty="0" err="1"/>
              <a:t>urlencoded</a:t>
            </a:r>
            <a:endParaRPr lang="en-US" sz="2600" dirty="0"/>
          </a:p>
          <a:p>
            <a:pPr marL="45720" indent="0">
              <a:buNone/>
            </a:pPr>
            <a:r>
              <a:rPr lang="en-US" sz="2600" dirty="0"/>
              <a:t>	product=</a:t>
            </a:r>
            <a:r>
              <a:rPr lang="en-US" sz="2600" dirty="0" err="1"/>
              <a:t>foobar&amp;delux</a:t>
            </a:r>
            <a:r>
              <a:rPr lang="en-US" sz="2600" dirty="0"/>
              <a:t>=on</a:t>
            </a:r>
          </a:p>
        </p:txBody>
      </p:sp>
    </p:spTree>
    <p:extLst>
      <p:ext uri="{BB962C8B-B14F-4D97-AF65-F5344CB8AC3E}">
        <p14:creationId xmlns:p14="http://schemas.microsoft.com/office/powerpoint/2010/main" val="4040953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AD07-828A-40E4-AF63-8BE54F16A0AC}"/>
              </a:ext>
            </a:extLst>
          </p:cNvPr>
          <p:cNvSpPr>
            <a:spLocks noGrp="1"/>
          </p:cNvSpPr>
          <p:nvPr>
            <p:ph type="title"/>
          </p:nvPr>
        </p:nvSpPr>
        <p:spPr>
          <a:xfrm>
            <a:off x="529683" y="282527"/>
            <a:ext cx="9875520" cy="1356360"/>
          </a:xfrm>
        </p:spPr>
        <p:txBody>
          <a:bodyPr/>
          <a:lstStyle/>
          <a:p>
            <a:r>
              <a:rPr lang="en-US" dirty="0"/>
              <a:t>More on get and post</a:t>
            </a:r>
          </a:p>
        </p:txBody>
      </p:sp>
      <p:sp>
        <p:nvSpPr>
          <p:cNvPr id="4" name="Text Placeholder 3">
            <a:extLst>
              <a:ext uri="{FF2B5EF4-FFF2-40B4-BE49-F238E27FC236}">
                <a16:creationId xmlns:a16="http://schemas.microsoft.com/office/drawing/2014/main" id="{7EB13D00-F118-4DB4-ABFA-35FD42B704B4}"/>
              </a:ext>
            </a:extLst>
          </p:cNvPr>
          <p:cNvSpPr>
            <a:spLocks noGrp="1"/>
          </p:cNvSpPr>
          <p:nvPr>
            <p:ph type="body" idx="1"/>
          </p:nvPr>
        </p:nvSpPr>
        <p:spPr>
          <a:xfrm>
            <a:off x="841917" y="1477403"/>
            <a:ext cx="4754880" cy="777240"/>
          </a:xfrm>
        </p:spPr>
        <p:txBody>
          <a:bodyPr/>
          <a:lstStyle/>
          <a:p>
            <a:r>
              <a:rPr lang="en-US" dirty="0"/>
              <a:t>GET</a:t>
            </a:r>
          </a:p>
        </p:txBody>
      </p:sp>
      <p:sp>
        <p:nvSpPr>
          <p:cNvPr id="5" name="Content Placeholder 4">
            <a:extLst>
              <a:ext uri="{FF2B5EF4-FFF2-40B4-BE49-F238E27FC236}">
                <a16:creationId xmlns:a16="http://schemas.microsoft.com/office/drawing/2014/main" id="{95A78C7F-99AF-4ABB-B2DC-670264CD2424}"/>
              </a:ext>
            </a:extLst>
          </p:cNvPr>
          <p:cNvSpPr>
            <a:spLocks noGrp="1"/>
          </p:cNvSpPr>
          <p:nvPr>
            <p:ph sz="half" idx="2"/>
          </p:nvPr>
        </p:nvSpPr>
        <p:spPr>
          <a:xfrm>
            <a:off x="841917" y="2197375"/>
            <a:ext cx="4754880" cy="3383280"/>
          </a:xfrm>
        </p:spPr>
        <p:txBody>
          <a:bodyPr>
            <a:normAutofit fontScale="92500" lnSpcReduction="10000"/>
          </a:bodyPr>
          <a:lstStyle/>
          <a:p>
            <a:r>
              <a:rPr lang="en-US" dirty="0"/>
              <a:t>GET requests can be cached</a:t>
            </a:r>
          </a:p>
          <a:p>
            <a:r>
              <a:rPr lang="en-US" dirty="0"/>
              <a:t>GET requests remain in the browser history</a:t>
            </a:r>
          </a:p>
          <a:p>
            <a:r>
              <a:rPr lang="en-US" dirty="0"/>
              <a:t>GET requests can be bookmarked</a:t>
            </a:r>
          </a:p>
          <a:p>
            <a:r>
              <a:rPr lang="en-US" dirty="0"/>
              <a:t>GET requests should never be used when dealing with sensitive data</a:t>
            </a:r>
          </a:p>
          <a:p>
            <a:r>
              <a:rPr lang="en-US" dirty="0"/>
              <a:t>GET requests have length restrictions</a:t>
            </a:r>
          </a:p>
          <a:p>
            <a:r>
              <a:rPr lang="en-US" dirty="0"/>
              <a:t>GET requests is only used to request data (not modify)</a:t>
            </a:r>
          </a:p>
          <a:p>
            <a:endParaRPr lang="en-US" dirty="0"/>
          </a:p>
        </p:txBody>
      </p:sp>
      <p:sp>
        <p:nvSpPr>
          <p:cNvPr id="6" name="Text Placeholder 5">
            <a:extLst>
              <a:ext uri="{FF2B5EF4-FFF2-40B4-BE49-F238E27FC236}">
                <a16:creationId xmlns:a16="http://schemas.microsoft.com/office/drawing/2014/main" id="{EC21A473-F5CC-4718-813F-5AD94E71BAEB}"/>
              </a:ext>
            </a:extLst>
          </p:cNvPr>
          <p:cNvSpPr>
            <a:spLocks noGrp="1"/>
          </p:cNvSpPr>
          <p:nvPr>
            <p:ph type="body" sz="quarter" idx="3"/>
          </p:nvPr>
        </p:nvSpPr>
        <p:spPr>
          <a:xfrm>
            <a:off x="5968090" y="1474924"/>
            <a:ext cx="4754880" cy="777240"/>
          </a:xfrm>
        </p:spPr>
        <p:txBody>
          <a:bodyPr/>
          <a:lstStyle/>
          <a:p>
            <a:r>
              <a:rPr lang="en-US" dirty="0"/>
              <a:t>POST</a:t>
            </a:r>
          </a:p>
        </p:txBody>
      </p:sp>
      <p:sp>
        <p:nvSpPr>
          <p:cNvPr id="7" name="Content Placeholder 6">
            <a:extLst>
              <a:ext uri="{FF2B5EF4-FFF2-40B4-BE49-F238E27FC236}">
                <a16:creationId xmlns:a16="http://schemas.microsoft.com/office/drawing/2014/main" id="{18E46C44-1D39-465E-83D7-E34A94E22D21}"/>
              </a:ext>
            </a:extLst>
          </p:cNvPr>
          <p:cNvSpPr>
            <a:spLocks noGrp="1"/>
          </p:cNvSpPr>
          <p:nvPr>
            <p:ph sz="quarter" idx="4"/>
          </p:nvPr>
        </p:nvSpPr>
        <p:spPr>
          <a:xfrm>
            <a:off x="5968090" y="2195214"/>
            <a:ext cx="4754880" cy="3383280"/>
          </a:xfrm>
        </p:spPr>
        <p:txBody>
          <a:bodyPr>
            <a:normAutofit fontScale="92500" lnSpcReduction="10000"/>
          </a:bodyPr>
          <a:lstStyle/>
          <a:p>
            <a:r>
              <a:rPr lang="en-US" dirty="0"/>
              <a:t>POST requests are never cached</a:t>
            </a:r>
          </a:p>
          <a:p>
            <a:r>
              <a:rPr lang="en-US" dirty="0"/>
              <a:t>POST requests do not remain in the browser history</a:t>
            </a:r>
          </a:p>
          <a:p>
            <a:r>
              <a:rPr lang="en-US" dirty="0"/>
              <a:t>POST requests can not be bookmarked</a:t>
            </a:r>
          </a:p>
          <a:p>
            <a:r>
              <a:rPr lang="en-US" dirty="0"/>
              <a:t>POST request have no restriction on data length</a:t>
            </a:r>
          </a:p>
          <a:p>
            <a:endParaRPr lang="en-US" dirty="0"/>
          </a:p>
        </p:txBody>
      </p:sp>
      <p:sp>
        <p:nvSpPr>
          <p:cNvPr id="19" name="Rectangle 12">
            <a:extLst>
              <a:ext uri="{FF2B5EF4-FFF2-40B4-BE49-F238E27FC236}">
                <a16:creationId xmlns:a16="http://schemas.microsoft.com/office/drawing/2014/main" id="{18ED2D80-DFA7-43CA-8EEF-392A06E443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POST requests cannot be bookmarked </a:t>
            </a:r>
          </a:p>
        </p:txBody>
      </p:sp>
    </p:spTree>
    <p:extLst>
      <p:ext uri="{BB962C8B-B14F-4D97-AF65-F5344CB8AC3E}">
        <p14:creationId xmlns:p14="http://schemas.microsoft.com/office/powerpoint/2010/main" val="82924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D5AF757-F5A7-4D67-8F68-6699C1EBAB60}"/>
              </a:ext>
            </a:extLst>
          </p:cNvPr>
          <p:cNvSpPr>
            <a:spLocks noGrp="1"/>
          </p:cNvSpPr>
          <p:nvPr>
            <p:ph type="title"/>
          </p:nvPr>
        </p:nvSpPr>
        <p:spPr/>
        <p:txBody>
          <a:bodyPr/>
          <a:lstStyle/>
          <a:p>
            <a:r>
              <a:rPr lang="en-US" dirty="0"/>
              <a:t>Lack of Confidentiality in HTTP</a:t>
            </a:r>
          </a:p>
        </p:txBody>
      </p:sp>
      <p:sp>
        <p:nvSpPr>
          <p:cNvPr id="8" name="Content Placeholder 7">
            <a:extLst>
              <a:ext uri="{FF2B5EF4-FFF2-40B4-BE49-F238E27FC236}">
                <a16:creationId xmlns:a16="http://schemas.microsoft.com/office/drawing/2014/main" id="{B187A2E8-5D1B-4360-8F74-1E0B1B6B49E0}"/>
              </a:ext>
            </a:extLst>
          </p:cNvPr>
          <p:cNvSpPr>
            <a:spLocks noGrp="1"/>
          </p:cNvSpPr>
          <p:nvPr>
            <p:ph idx="1"/>
          </p:nvPr>
        </p:nvSpPr>
        <p:spPr/>
        <p:txBody>
          <a:bodyPr>
            <a:noAutofit/>
          </a:bodyPr>
          <a:lstStyle/>
          <a:p>
            <a:r>
              <a:rPr lang="en-US" sz="2400" dirty="0"/>
              <a:t>By default, HTTP requests and responses are delivered via TCP over</a:t>
            </a:r>
            <a:br>
              <a:rPr lang="en-US" sz="2400" dirty="0"/>
            </a:br>
            <a:r>
              <a:rPr lang="en-US" sz="2400" dirty="0"/>
              <a:t>port 80. </a:t>
            </a:r>
          </a:p>
          <a:p>
            <a:r>
              <a:rPr lang="en-US" sz="2400" dirty="0"/>
              <a:t>The standard HTTP protocol does not provide any means of encrypting its data.</a:t>
            </a:r>
          </a:p>
          <a:p>
            <a:r>
              <a:rPr lang="en-US" sz="2400" dirty="0"/>
              <a:t>Because of this lack of encryption, if an attacker could intercept the packets being sent between a web site and a wen browser, he would gain full access to any information the user was transmitting, and could also modify it, as in a </a:t>
            </a:r>
            <a:r>
              <a:rPr lang="en-US" sz="2400" b="1" i="1" dirty="0"/>
              <a:t>man-in-the-middle </a:t>
            </a:r>
            <a:r>
              <a:rPr lang="en-US" sz="2400" b="1" dirty="0"/>
              <a:t>scenario. </a:t>
            </a:r>
            <a:br>
              <a:rPr lang="en-US" sz="2400" b="1" dirty="0"/>
            </a:br>
            <a:br>
              <a:rPr lang="en-US" sz="2400" dirty="0"/>
            </a:br>
            <a:br>
              <a:rPr lang="en-US" sz="2400" dirty="0"/>
            </a:br>
            <a:endParaRPr lang="en-US" sz="2400" dirty="0"/>
          </a:p>
        </p:txBody>
      </p:sp>
    </p:spTree>
    <p:extLst>
      <p:ext uri="{BB962C8B-B14F-4D97-AF65-F5344CB8AC3E}">
        <p14:creationId xmlns:p14="http://schemas.microsoft.com/office/powerpoint/2010/main" val="4075025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09F53D-B211-4522-B62A-B543F2E5A6E0}"/>
              </a:ext>
            </a:extLst>
          </p:cNvPr>
          <p:cNvSpPr>
            <a:spLocks noGrp="1"/>
          </p:cNvSpPr>
          <p:nvPr>
            <p:ph type="title"/>
          </p:nvPr>
        </p:nvSpPr>
        <p:spPr/>
        <p:txBody>
          <a:bodyPr/>
          <a:lstStyle/>
          <a:p>
            <a:r>
              <a:rPr lang="en-US" dirty="0"/>
              <a:t>HTTPS and Certificate</a:t>
            </a:r>
          </a:p>
        </p:txBody>
      </p:sp>
      <p:sp>
        <p:nvSpPr>
          <p:cNvPr id="5" name="Text Placeholder 4">
            <a:extLst>
              <a:ext uri="{FF2B5EF4-FFF2-40B4-BE49-F238E27FC236}">
                <a16:creationId xmlns:a16="http://schemas.microsoft.com/office/drawing/2014/main" id="{41EF3FC7-C6DE-4406-AB61-707D3E0CF8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8469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B2EC30-72F8-4B39-A3E6-6CF04ACB8467}"/>
              </a:ext>
            </a:extLst>
          </p:cNvPr>
          <p:cNvSpPr>
            <a:spLocks noGrp="1"/>
          </p:cNvSpPr>
          <p:nvPr>
            <p:ph type="title"/>
          </p:nvPr>
        </p:nvSpPr>
        <p:spPr/>
        <p:txBody>
          <a:bodyPr/>
          <a:lstStyle/>
          <a:p>
            <a:r>
              <a:rPr lang="en-US" dirty="0"/>
              <a:t>Network Attacks</a:t>
            </a:r>
          </a:p>
        </p:txBody>
      </p:sp>
      <p:sp>
        <p:nvSpPr>
          <p:cNvPr id="5" name="Content Placeholder 4">
            <a:extLst>
              <a:ext uri="{FF2B5EF4-FFF2-40B4-BE49-F238E27FC236}">
                <a16:creationId xmlns:a16="http://schemas.microsoft.com/office/drawing/2014/main" id="{821F763B-F20D-4900-AFCA-48F6CBB82281}"/>
              </a:ext>
            </a:extLst>
          </p:cNvPr>
          <p:cNvSpPr>
            <a:spLocks noGrp="1"/>
          </p:cNvSpPr>
          <p:nvPr>
            <p:ph idx="1"/>
          </p:nvPr>
        </p:nvSpPr>
        <p:spPr/>
        <p:txBody>
          <a:bodyPr>
            <a:noAutofit/>
          </a:bodyPr>
          <a:lstStyle/>
          <a:p>
            <a:r>
              <a:rPr lang="en-US" sz="2400" dirty="0"/>
              <a:t>"man in the middle" attacks</a:t>
            </a:r>
          </a:p>
          <a:p>
            <a:r>
              <a:rPr lang="en-US" sz="2400" dirty="0"/>
              <a:t>Attacker has access to network communication between browser and server.</a:t>
            </a:r>
          </a:p>
          <a:p>
            <a:r>
              <a:rPr lang="en-US" sz="2400" dirty="0"/>
              <a:t>Passive attacks: </a:t>
            </a:r>
          </a:p>
          <a:p>
            <a:pPr lvl="1"/>
            <a:r>
              <a:rPr lang="en-US" sz="2400" dirty="0"/>
              <a:t>Eavesdrop on network traffic</a:t>
            </a:r>
          </a:p>
          <a:p>
            <a:r>
              <a:rPr lang="en-US" sz="2400" dirty="0"/>
              <a:t>Active attacks:</a:t>
            </a:r>
          </a:p>
          <a:p>
            <a:pPr lvl="1"/>
            <a:r>
              <a:rPr lang="en-US" sz="2400" dirty="0"/>
              <a:t>Inject network packets </a:t>
            </a:r>
          </a:p>
          <a:p>
            <a:pPr lvl="1"/>
            <a:r>
              <a:rPr lang="en-US" sz="2400" dirty="0"/>
              <a:t>Modify packets</a:t>
            </a:r>
          </a:p>
          <a:p>
            <a:pPr lvl="1"/>
            <a:r>
              <a:rPr lang="en-US" sz="2400" dirty="0"/>
              <a:t>Reorder, replay packets</a:t>
            </a:r>
          </a:p>
          <a:p>
            <a:pPr lvl="1"/>
            <a:r>
              <a:rPr lang="en-US" sz="2400" dirty="0"/>
              <a:t>Block packets</a:t>
            </a:r>
          </a:p>
        </p:txBody>
      </p:sp>
    </p:spTree>
    <p:extLst>
      <p:ext uri="{BB962C8B-B14F-4D97-AF65-F5344CB8AC3E}">
        <p14:creationId xmlns:p14="http://schemas.microsoft.com/office/powerpoint/2010/main" val="4009711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DB750-9ADC-4ED6-B92A-B45E9F10BB86}"/>
              </a:ext>
            </a:extLst>
          </p:cNvPr>
          <p:cNvSpPr>
            <a:spLocks noGrp="1"/>
          </p:cNvSpPr>
          <p:nvPr>
            <p:ph type="title"/>
          </p:nvPr>
        </p:nvSpPr>
        <p:spPr>
          <a:xfrm>
            <a:off x="340113" y="0"/>
            <a:ext cx="9875520" cy="1356360"/>
          </a:xfrm>
        </p:spPr>
        <p:txBody>
          <a:bodyPr/>
          <a:lstStyle/>
          <a:p>
            <a:r>
              <a:rPr lang="en-US" dirty="0"/>
              <a:t>Cryptography to the rescue </a:t>
            </a:r>
          </a:p>
        </p:txBody>
      </p:sp>
      <p:sp>
        <p:nvSpPr>
          <p:cNvPr id="3" name="Content Placeholder 2">
            <a:extLst>
              <a:ext uri="{FF2B5EF4-FFF2-40B4-BE49-F238E27FC236}">
                <a16:creationId xmlns:a16="http://schemas.microsoft.com/office/drawing/2014/main" id="{45243A7A-418A-4FE9-9C6C-600EB7012CFF}"/>
              </a:ext>
            </a:extLst>
          </p:cNvPr>
          <p:cNvSpPr>
            <a:spLocks noGrp="1"/>
          </p:cNvSpPr>
          <p:nvPr>
            <p:ph idx="1"/>
          </p:nvPr>
        </p:nvSpPr>
        <p:spPr>
          <a:xfrm>
            <a:off x="507381" y="1098396"/>
            <a:ext cx="11344506" cy="5503126"/>
          </a:xfrm>
        </p:spPr>
        <p:txBody>
          <a:bodyPr/>
          <a:lstStyle/>
          <a:p>
            <a:r>
              <a:rPr lang="en-US" sz="2400" dirty="0"/>
              <a:t>Solution: use encryption to prevent eavesdropping and detect active attacks.</a:t>
            </a:r>
          </a:p>
          <a:p>
            <a:pPr lvl="1"/>
            <a:r>
              <a:rPr lang="en-US" sz="2200" dirty="0"/>
              <a:t>Old idea: Scramble the information before transmitting it, unscramble when received</a:t>
            </a:r>
          </a:p>
          <a:p>
            <a:r>
              <a:rPr lang="en-US" sz="2400" dirty="0"/>
              <a:t>Traditional encryption:</a:t>
            </a:r>
          </a:p>
          <a:p>
            <a:pPr lvl="1"/>
            <a:r>
              <a:rPr lang="en-US" sz="2200" dirty="0"/>
              <a:t>Symmetric keys (same key on both ends)</a:t>
            </a:r>
          </a:p>
          <a:p>
            <a:pPr lvl="1"/>
            <a:r>
              <a:rPr lang="en-US" sz="2200" dirty="0"/>
              <a:t>Key distribution problem: how can we exchange keys without meeting in person?</a:t>
            </a:r>
          </a:p>
          <a:p>
            <a:r>
              <a:rPr lang="en-US" sz="2400" dirty="0"/>
              <a:t>Public-key encryption helps with the key distribution problem</a:t>
            </a:r>
          </a:p>
          <a:p>
            <a:pPr lvl="1"/>
            <a:r>
              <a:rPr lang="en-US" sz="2200" dirty="0"/>
              <a:t>Each principal (user, program, etc.) has two encryption keys, one public, one secret</a:t>
            </a:r>
          </a:p>
          <a:p>
            <a:pPr lvl="1"/>
            <a:r>
              <a:rPr lang="en-US" sz="2200" dirty="0"/>
              <a:t>Information encrypted with one can only be decrypted with the other.</a:t>
            </a:r>
          </a:p>
          <a:p>
            <a:pPr lvl="1"/>
            <a:r>
              <a:rPr lang="en-US" sz="2200" dirty="0"/>
              <a:t>Encrypt with public key: Only principle can access</a:t>
            </a:r>
          </a:p>
          <a:p>
            <a:pPr lvl="1"/>
            <a:r>
              <a:rPr lang="en-US" sz="2200" dirty="0"/>
              <a:t>Encrypt with secret key: Know that it comes from principle</a:t>
            </a:r>
          </a:p>
          <a:p>
            <a:r>
              <a:rPr lang="en-US" sz="2400" dirty="0"/>
              <a:t>Public-key encryption is slower than symmetric encryption </a:t>
            </a:r>
          </a:p>
          <a:p>
            <a:pPr lvl="1"/>
            <a:r>
              <a:rPr lang="en-US" sz="2200" dirty="0"/>
              <a:t>Use public-key to exchange symmetric key</a:t>
            </a:r>
          </a:p>
        </p:txBody>
      </p:sp>
    </p:spTree>
    <p:extLst>
      <p:ext uri="{BB962C8B-B14F-4D97-AF65-F5344CB8AC3E}">
        <p14:creationId xmlns:p14="http://schemas.microsoft.com/office/powerpoint/2010/main" val="542059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062D-27EC-4A1A-8058-EA3E673E32A1}"/>
              </a:ext>
            </a:extLst>
          </p:cNvPr>
          <p:cNvSpPr>
            <a:spLocks noGrp="1"/>
          </p:cNvSpPr>
          <p:nvPr>
            <p:ph type="title"/>
          </p:nvPr>
        </p:nvSpPr>
        <p:spPr/>
        <p:txBody>
          <a:bodyPr>
            <a:normAutofit/>
          </a:bodyPr>
          <a:lstStyle/>
          <a:p>
            <a:r>
              <a:rPr lang="en-US" dirty="0"/>
              <a:t>What could go wrong with our web app?</a:t>
            </a:r>
          </a:p>
        </p:txBody>
      </p:sp>
      <p:sp>
        <p:nvSpPr>
          <p:cNvPr id="3" name="Content Placeholder 2">
            <a:extLst>
              <a:ext uri="{FF2B5EF4-FFF2-40B4-BE49-F238E27FC236}">
                <a16:creationId xmlns:a16="http://schemas.microsoft.com/office/drawing/2014/main" id="{A4F415C2-37CA-4A2C-87CA-D77A9D750FB8}"/>
              </a:ext>
            </a:extLst>
          </p:cNvPr>
          <p:cNvSpPr>
            <a:spLocks noGrp="1"/>
          </p:cNvSpPr>
          <p:nvPr>
            <p:ph idx="1"/>
          </p:nvPr>
        </p:nvSpPr>
        <p:spPr/>
        <p:txBody>
          <a:bodyPr/>
          <a:lstStyle/>
          <a:p>
            <a:r>
              <a:rPr lang="en-US" sz="2400" dirty="0"/>
              <a:t>Our app could allow an attacker to view and/or modify any information or perform any operations we provide</a:t>
            </a:r>
          </a:p>
          <a:p>
            <a:pPr lvl="1"/>
            <a:r>
              <a:rPr lang="en-US" dirty="0"/>
              <a:t>Leak information provided</a:t>
            </a:r>
          </a:p>
          <a:p>
            <a:pPr lvl="1"/>
            <a:r>
              <a:rPr lang="en-US" dirty="0"/>
              <a:t>Perform actions on behalf of the user</a:t>
            </a:r>
          </a:p>
          <a:p>
            <a:r>
              <a:rPr lang="en-US" sz="2400" dirty="0"/>
              <a:t>Our app could be used to attack anything on our user's machine and or anything our user machine can talk to</a:t>
            </a:r>
          </a:p>
          <a:p>
            <a:pPr lvl="1"/>
            <a:r>
              <a:rPr lang="en-US" dirty="0"/>
              <a:t>If the user trusts us we can allow damage far beyond what the user gives to us</a:t>
            </a:r>
          </a:p>
          <a:p>
            <a:r>
              <a:rPr lang="en-US" sz="2400" dirty="0"/>
              <a:t>Security concept: Threat Model</a:t>
            </a:r>
          </a:p>
          <a:p>
            <a:pPr lvl="1"/>
            <a:r>
              <a:rPr lang="en-US" dirty="0"/>
              <a:t>What attacks are we trying to deal with?</a:t>
            </a:r>
          </a:p>
        </p:txBody>
      </p:sp>
    </p:spTree>
    <p:extLst>
      <p:ext uri="{BB962C8B-B14F-4D97-AF65-F5344CB8AC3E}">
        <p14:creationId xmlns:p14="http://schemas.microsoft.com/office/powerpoint/2010/main" val="209177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78D4CB-D6A9-4C4D-BC93-401B481025B5}"/>
              </a:ext>
            </a:extLst>
          </p:cNvPr>
          <p:cNvSpPr>
            <a:spLocks noGrp="1"/>
          </p:cNvSpPr>
          <p:nvPr>
            <p:ph type="title"/>
          </p:nvPr>
        </p:nvSpPr>
        <p:spPr/>
        <p:txBody>
          <a:bodyPr/>
          <a:lstStyle/>
          <a:p>
            <a:r>
              <a:rPr lang="en-US" dirty="0"/>
              <a:t>HTTPS</a:t>
            </a:r>
          </a:p>
        </p:txBody>
      </p:sp>
      <p:sp>
        <p:nvSpPr>
          <p:cNvPr id="5" name="Content Placeholder 4">
            <a:extLst>
              <a:ext uri="{FF2B5EF4-FFF2-40B4-BE49-F238E27FC236}">
                <a16:creationId xmlns:a16="http://schemas.microsoft.com/office/drawing/2014/main" id="{40D71CA3-C73A-45AA-8077-045EBF06CF0E}"/>
              </a:ext>
            </a:extLst>
          </p:cNvPr>
          <p:cNvSpPr>
            <a:spLocks noGrp="1"/>
          </p:cNvSpPr>
          <p:nvPr>
            <p:ph idx="1"/>
          </p:nvPr>
        </p:nvSpPr>
        <p:spPr>
          <a:xfrm>
            <a:off x="1143000" y="2057399"/>
            <a:ext cx="10543478" cy="4555273"/>
          </a:xfrm>
        </p:spPr>
        <p:txBody>
          <a:bodyPr>
            <a:noAutofit/>
          </a:bodyPr>
          <a:lstStyle/>
          <a:p>
            <a:r>
              <a:rPr lang="en-US" sz="2400" dirty="0"/>
              <a:t>To solve the confidentiality problem inherent in HTTP, an alternative protocol is available called </a:t>
            </a:r>
            <a:r>
              <a:rPr lang="en-US" sz="2400" b="1" i="1" dirty="0"/>
              <a:t>HTTPS </a:t>
            </a:r>
            <a:r>
              <a:rPr lang="en-US" sz="2400" b="1" dirty="0"/>
              <a:t>(</a:t>
            </a:r>
            <a:r>
              <a:rPr lang="en-US" sz="2400" b="1" i="1" dirty="0"/>
              <a:t>hypertext transfer protocol over secure</a:t>
            </a:r>
            <a:br>
              <a:rPr lang="en-US" sz="2400" b="1" dirty="0"/>
            </a:br>
            <a:r>
              <a:rPr lang="en-US" sz="2400" b="1" i="1" dirty="0"/>
              <a:t>socket layer</a:t>
            </a:r>
            <a:r>
              <a:rPr lang="en-US" sz="2400" b="1" dirty="0"/>
              <a:t>).</a:t>
            </a:r>
          </a:p>
          <a:p>
            <a:r>
              <a:rPr lang="en-US" sz="2400" dirty="0"/>
              <a:t>Incorporates an additional layer of security known as </a:t>
            </a:r>
            <a:r>
              <a:rPr lang="en-US" sz="2400" b="1" i="1" dirty="0"/>
              <a:t>SSL </a:t>
            </a:r>
            <a:r>
              <a:rPr lang="en-US" sz="2400" b="1" dirty="0"/>
              <a:t>(</a:t>
            </a:r>
            <a:r>
              <a:rPr lang="en-US" sz="2400" b="1" i="1" dirty="0"/>
              <a:t>secure socket layer</a:t>
            </a:r>
            <a:r>
              <a:rPr lang="en-US" sz="2400" b="1" dirty="0"/>
              <a:t>), </a:t>
            </a:r>
            <a:r>
              <a:rPr lang="en-US" sz="2400" dirty="0"/>
              <a:t>or a newer implementation, known as </a:t>
            </a:r>
            <a:r>
              <a:rPr lang="en-US" sz="2400" b="1" i="1" dirty="0"/>
              <a:t>TLS </a:t>
            </a:r>
            <a:r>
              <a:rPr lang="en-US" sz="2400" b="1" dirty="0"/>
              <a:t>(</a:t>
            </a:r>
            <a:r>
              <a:rPr lang="en-US" sz="2400" b="1" i="1" dirty="0"/>
              <a:t>transport layer security</a:t>
            </a:r>
            <a:r>
              <a:rPr lang="en-US" sz="2400" b="1" dirty="0"/>
              <a:t>). </a:t>
            </a:r>
          </a:p>
          <a:p>
            <a:r>
              <a:rPr lang="en-US" sz="2400" dirty="0"/>
              <a:t>SSL and TLS rely on the notion of a </a:t>
            </a:r>
            <a:r>
              <a:rPr lang="en-US" sz="2400" b="1" i="1" dirty="0"/>
              <a:t>certificate </a:t>
            </a:r>
            <a:r>
              <a:rPr lang="en-US" sz="2400" dirty="0"/>
              <a:t>to verify the identity of the server and establish an encrypted communication channel between the web browser and the web server. </a:t>
            </a:r>
          </a:p>
          <a:p>
            <a:r>
              <a:rPr lang="en-US" sz="2400" dirty="0"/>
              <a:t>Only one way: SSL/TLS does not allow the server to verify browser identity</a:t>
            </a:r>
            <a:br>
              <a:rPr lang="en-US" sz="2400" dirty="0"/>
            </a:br>
            <a:br>
              <a:rPr lang="en-US" sz="2400" b="1" dirty="0"/>
            </a:br>
            <a:br>
              <a:rPr lang="en-US" sz="2400" b="1" dirty="0"/>
            </a:br>
            <a:endParaRPr lang="en-US" sz="2400" dirty="0"/>
          </a:p>
        </p:txBody>
      </p:sp>
    </p:spTree>
    <p:extLst>
      <p:ext uri="{BB962C8B-B14F-4D97-AF65-F5344CB8AC3E}">
        <p14:creationId xmlns:p14="http://schemas.microsoft.com/office/powerpoint/2010/main" val="4225041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16BCB-1308-4D77-948B-87C6C331D1BF}"/>
              </a:ext>
            </a:extLst>
          </p:cNvPr>
          <p:cNvSpPr>
            <a:spLocks noGrp="1"/>
          </p:cNvSpPr>
          <p:nvPr>
            <p:ph type="title"/>
          </p:nvPr>
        </p:nvSpPr>
        <p:spPr>
          <a:xfrm>
            <a:off x="384717" y="163551"/>
            <a:ext cx="9875520" cy="1356360"/>
          </a:xfrm>
        </p:spPr>
        <p:txBody>
          <a:bodyPr/>
          <a:lstStyle/>
          <a:p>
            <a:r>
              <a:rPr lang="en-US" dirty="0"/>
              <a:t>Establishing a HTTPS session</a:t>
            </a:r>
          </a:p>
        </p:txBody>
      </p:sp>
      <p:pic>
        <p:nvPicPr>
          <p:cNvPr id="4" name="Content Placeholder 3">
            <a:extLst>
              <a:ext uri="{FF2B5EF4-FFF2-40B4-BE49-F238E27FC236}">
                <a16:creationId xmlns:a16="http://schemas.microsoft.com/office/drawing/2014/main" id="{6A41C962-FDC2-4967-9962-E7338E6FA662}"/>
              </a:ext>
            </a:extLst>
          </p:cNvPr>
          <p:cNvPicPr>
            <a:picLocks noGrp="1" noChangeAspect="1"/>
          </p:cNvPicPr>
          <p:nvPr>
            <p:ph idx="1"/>
          </p:nvPr>
        </p:nvPicPr>
        <p:blipFill>
          <a:blip r:embed="rId3"/>
          <a:stretch>
            <a:fillRect/>
          </a:stretch>
        </p:blipFill>
        <p:spPr>
          <a:xfrm>
            <a:off x="2899317" y="1301727"/>
            <a:ext cx="5999356" cy="5235211"/>
          </a:xfrm>
          <a:prstGeom prst="rect">
            <a:avLst/>
          </a:prstGeom>
        </p:spPr>
      </p:pic>
    </p:spTree>
    <p:extLst>
      <p:ext uri="{BB962C8B-B14F-4D97-AF65-F5344CB8AC3E}">
        <p14:creationId xmlns:p14="http://schemas.microsoft.com/office/powerpoint/2010/main" val="2899735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5689-A9DC-468B-BD59-5040C8655EF8}"/>
              </a:ext>
            </a:extLst>
          </p:cNvPr>
          <p:cNvSpPr>
            <a:spLocks noGrp="1"/>
          </p:cNvSpPr>
          <p:nvPr>
            <p:ph type="title"/>
          </p:nvPr>
        </p:nvSpPr>
        <p:spPr/>
        <p:txBody>
          <a:bodyPr/>
          <a:lstStyle/>
          <a:p>
            <a:r>
              <a:rPr lang="en-US" dirty="0"/>
              <a:t>Web Server certificate</a:t>
            </a:r>
          </a:p>
        </p:txBody>
      </p:sp>
      <p:sp>
        <p:nvSpPr>
          <p:cNvPr id="3" name="Content Placeholder 2">
            <a:extLst>
              <a:ext uri="{FF2B5EF4-FFF2-40B4-BE49-F238E27FC236}">
                <a16:creationId xmlns:a16="http://schemas.microsoft.com/office/drawing/2014/main" id="{6A2A06B1-817C-4E2C-8D18-55E02AA91871}"/>
              </a:ext>
            </a:extLst>
          </p:cNvPr>
          <p:cNvSpPr>
            <a:spLocks noGrp="1"/>
          </p:cNvSpPr>
          <p:nvPr>
            <p:ph idx="1"/>
          </p:nvPr>
        </p:nvSpPr>
        <p:spPr/>
        <p:txBody>
          <a:bodyPr>
            <a:normAutofit/>
          </a:bodyPr>
          <a:lstStyle/>
          <a:p>
            <a:r>
              <a:rPr lang="en-US" sz="2400" b="1" dirty="0"/>
              <a:t>Certificate authority: </a:t>
            </a:r>
            <a:r>
              <a:rPr lang="en-US" sz="2400" dirty="0"/>
              <a:t>well-known, trusted server that certifies public keys.</a:t>
            </a:r>
          </a:p>
          <a:p>
            <a:r>
              <a:rPr lang="en-US" sz="2400" b="1" dirty="0"/>
              <a:t>Certificate: </a:t>
            </a:r>
            <a:r>
              <a:rPr lang="en-US" sz="2400" dirty="0"/>
              <a:t>a document encrypted with the secret key of a certificate authority</a:t>
            </a:r>
          </a:p>
          <a:p>
            <a:pPr lvl="1"/>
            <a:r>
              <a:rPr lang="en-US" sz="2400" dirty="0"/>
              <a:t>Identifies a particular service along with its public key</a:t>
            </a:r>
          </a:p>
          <a:p>
            <a:r>
              <a:rPr lang="en-US" sz="2400" dirty="0"/>
              <a:t>Service can pass along this certificate to browsers</a:t>
            </a:r>
          </a:p>
          <a:p>
            <a:pPr lvl="1"/>
            <a:r>
              <a:rPr lang="en-US" sz="2400" dirty="0"/>
              <a:t>Browser can validate the certificate came from the certification authority and see who the certification authority thinks the browser is talking to.</a:t>
            </a:r>
            <a:endParaRPr lang="en-US" sz="2400" b="1" dirty="0"/>
          </a:p>
          <a:p>
            <a:r>
              <a:rPr lang="en-US" sz="2400" b="1" dirty="0"/>
              <a:t>Trust: </a:t>
            </a:r>
            <a:r>
              <a:rPr lang="en-US" sz="2400" dirty="0"/>
              <a:t>Browser trusts to certification authority</a:t>
            </a:r>
          </a:p>
        </p:txBody>
      </p:sp>
    </p:spTree>
    <p:extLst>
      <p:ext uri="{BB962C8B-B14F-4D97-AF65-F5344CB8AC3E}">
        <p14:creationId xmlns:p14="http://schemas.microsoft.com/office/powerpoint/2010/main" val="8861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5997" y="95141"/>
            <a:ext cx="5290790" cy="1143000"/>
          </a:xfrm>
        </p:spPr>
        <p:txBody>
          <a:bodyPr/>
          <a:lstStyle/>
          <a:p>
            <a:r>
              <a:rPr lang="en-US" dirty="0"/>
              <a:t>Certificates</a:t>
            </a:r>
          </a:p>
        </p:txBody>
      </p:sp>
      <p:sp>
        <p:nvSpPr>
          <p:cNvPr id="3" name="Content Placeholder 2"/>
          <p:cNvSpPr>
            <a:spLocks noGrp="1"/>
          </p:cNvSpPr>
          <p:nvPr>
            <p:ph idx="1"/>
          </p:nvPr>
        </p:nvSpPr>
        <p:spPr>
          <a:xfrm>
            <a:off x="914400" y="1168400"/>
            <a:ext cx="10363200" cy="838200"/>
          </a:xfrm>
        </p:spPr>
        <p:txBody>
          <a:bodyPr/>
          <a:lstStyle/>
          <a:p>
            <a:pPr marL="0" indent="0">
              <a:buNone/>
            </a:pPr>
            <a:r>
              <a:rPr lang="en-US" dirty="0"/>
              <a:t>How does Alice (browser)  obtain   </a:t>
            </a:r>
            <a:r>
              <a:rPr lang="en-US" dirty="0" err="1"/>
              <a:t>PK</a:t>
            </a:r>
            <a:r>
              <a:rPr lang="en-US" baseline="-25000" dirty="0" err="1"/>
              <a:t>Bob</a:t>
            </a:r>
            <a:r>
              <a:rPr lang="en-US" baseline="-25000" dirty="0"/>
              <a:t>  </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Rectangle 4"/>
          <p:cNvSpPr/>
          <p:nvPr/>
        </p:nvSpPr>
        <p:spPr bwMode="auto">
          <a:xfrm>
            <a:off x="9550400" y="2493248"/>
            <a:ext cx="1422400" cy="2514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solidFill>
                <a:prstClr val="black"/>
              </a:solidFill>
              <a:latin typeface="Times" pitchFamily="18" charset="0"/>
            </a:endParaRPr>
          </a:p>
        </p:txBody>
      </p:sp>
      <p:sp>
        <p:nvSpPr>
          <p:cNvPr id="6" name="Rectangle 5"/>
          <p:cNvSpPr/>
          <p:nvPr/>
        </p:nvSpPr>
        <p:spPr bwMode="auto">
          <a:xfrm>
            <a:off x="203200" y="2848848"/>
            <a:ext cx="1320800" cy="2438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solidFill>
                <a:prstClr val="black"/>
              </a:solidFill>
              <a:latin typeface="Times" pitchFamily="18" charset="0"/>
            </a:endParaRPr>
          </a:p>
        </p:txBody>
      </p:sp>
      <p:sp>
        <p:nvSpPr>
          <p:cNvPr id="7" name="TextBox 6"/>
          <p:cNvSpPr txBox="1"/>
          <p:nvPr/>
        </p:nvSpPr>
        <p:spPr>
          <a:xfrm>
            <a:off x="9855200" y="2036048"/>
            <a:ext cx="564578" cy="502766"/>
          </a:xfrm>
          <a:prstGeom prst="rect">
            <a:avLst/>
          </a:prstGeom>
          <a:noFill/>
        </p:spPr>
        <p:txBody>
          <a:bodyPr wrap="none" rtlCol="0">
            <a:spAutoFit/>
          </a:bodyPr>
          <a:lstStyle/>
          <a:p>
            <a:pPr defTabSz="1219170"/>
            <a:r>
              <a:rPr lang="en-US" sz="2667" dirty="0">
                <a:solidFill>
                  <a:prstClr val="black"/>
                </a:solidFill>
                <a:latin typeface="Calibri"/>
              </a:rPr>
              <a:t>CA</a:t>
            </a:r>
          </a:p>
        </p:txBody>
      </p:sp>
      <p:grpSp>
        <p:nvGrpSpPr>
          <p:cNvPr id="36" name="Group 35"/>
          <p:cNvGrpSpPr/>
          <p:nvPr/>
        </p:nvGrpSpPr>
        <p:grpSpPr>
          <a:xfrm>
            <a:off x="5802064" y="2544052"/>
            <a:ext cx="3748336" cy="913200"/>
            <a:chOff x="4275348" y="3019933"/>
            <a:chExt cx="2811252" cy="913198"/>
          </a:xfrm>
        </p:grpSpPr>
        <p:cxnSp>
          <p:nvCxnSpPr>
            <p:cNvPr id="10" name="Straight Arrow Connector 9"/>
            <p:cNvCxnSpPr/>
            <p:nvPr/>
          </p:nvCxnSpPr>
          <p:spPr bwMode="auto">
            <a:xfrm>
              <a:off x="4275348" y="3559841"/>
              <a:ext cx="27432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TextBox 10"/>
            <p:cNvSpPr txBox="1"/>
            <p:nvPr/>
          </p:nvSpPr>
          <p:spPr>
            <a:xfrm>
              <a:off x="4495800" y="3019933"/>
              <a:ext cx="2590800" cy="913198"/>
            </a:xfrm>
            <a:prstGeom prst="rect">
              <a:avLst/>
            </a:prstGeom>
            <a:noFill/>
          </p:spPr>
          <p:txBody>
            <a:bodyPr wrap="square" rtlCol="0">
              <a:spAutoFit/>
            </a:bodyPr>
            <a:lstStyle/>
            <a:p>
              <a:pPr defTabSz="1219170"/>
              <a:r>
                <a:rPr lang="en-US" sz="2667" dirty="0">
                  <a:solidFill>
                    <a:prstClr val="black"/>
                  </a:solidFill>
                  <a:latin typeface="Calibri"/>
                </a:rPr>
                <a:t>PK     and</a:t>
              </a:r>
            </a:p>
            <a:p>
              <a:pPr defTabSz="1219170"/>
              <a:r>
                <a:rPr lang="en-US" sz="2667" dirty="0">
                  <a:solidFill>
                    <a:prstClr val="black"/>
                  </a:solidFill>
                  <a:latin typeface="Calibri"/>
                </a:rPr>
                <a:t>proof “I am Bob”</a:t>
              </a:r>
            </a:p>
          </p:txBody>
        </p:sp>
      </p:grpSp>
      <p:sp>
        <p:nvSpPr>
          <p:cNvPr id="14" name="TextBox 13"/>
          <p:cNvSpPr txBox="1"/>
          <p:nvPr/>
        </p:nvSpPr>
        <p:spPr>
          <a:xfrm>
            <a:off x="188346" y="1905001"/>
            <a:ext cx="1327350" cy="913199"/>
          </a:xfrm>
          <a:prstGeom prst="rect">
            <a:avLst/>
          </a:prstGeom>
          <a:noFill/>
        </p:spPr>
        <p:txBody>
          <a:bodyPr wrap="none" rtlCol="0">
            <a:spAutoFit/>
          </a:bodyPr>
          <a:lstStyle/>
          <a:p>
            <a:pPr algn="ctr" defTabSz="1219170"/>
            <a:r>
              <a:rPr lang="en-US" sz="2667" dirty="0">
                <a:solidFill>
                  <a:prstClr val="black"/>
                </a:solidFill>
                <a:latin typeface="Calibri"/>
              </a:rPr>
              <a:t>Browser</a:t>
            </a:r>
            <a:br>
              <a:rPr lang="en-US" sz="2667" dirty="0">
                <a:solidFill>
                  <a:prstClr val="black"/>
                </a:solidFill>
                <a:latin typeface="Calibri"/>
              </a:rPr>
            </a:br>
            <a:r>
              <a:rPr lang="en-US" sz="2667" dirty="0">
                <a:solidFill>
                  <a:prstClr val="black"/>
                </a:solidFill>
                <a:latin typeface="Calibri"/>
              </a:rPr>
              <a:t>Alice</a:t>
            </a:r>
          </a:p>
        </p:txBody>
      </p:sp>
      <p:sp>
        <p:nvSpPr>
          <p:cNvPr id="15" name="Rectangle 14"/>
          <p:cNvSpPr/>
          <p:nvPr/>
        </p:nvSpPr>
        <p:spPr bwMode="auto">
          <a:xfrm>
            <a:off x="10972800" y="3560048"/>
            <a:ext cx="1016000" cy="4572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defTabSz="1219170" eaLnBrk="0" fontAlgn="base" hangingPunct="0">
              <a:spcBef>
                <a:spcPct val="0"/>
              </a:spcBef>
              <a:spcAft>
                <a:spcPct val="0"/>
              </a:spcAft>
            </a:pPr>
            <a:r>
              <a:rPr lang="en-US" sz="2667" dirty="0">
                <a:solidFill>
                  <a:prstClr val="white">
                    <a:lumMod val="95000"/>
                  </a:prstClr>
                </a:solidFill>
                <a:latin typeface="Calibri"/>
              </a:rPr>
              <a:t>SK</a:t>
            </a:r>
            <a:r>
              <a:rPr lang="en-US" sz="2667" baseline="-25000" dirty="0">
                <a:solidFill>
                  <a:prstClr val="white">
                    <a:lumMod val="95000"/>
                  </a:prstClr>
                </a:solidFill>
                <a:latin typeface="Calibri"/>
              </a:rPr>
              <a:t>CA</a:t>
            </a:r>
            <a:endParaRPr lang="en-US" sz="2667" dirty="0">
              <a:solidFill>
                <a:prstClr val="white">
                  <a:lumMod val="95000"/>
                </a:prstClr>
              </a:solidFill>
              <a:latin typeface="Calibri"/>
            </a:endParaRPr>
          </a:p>
        </p:txBody>
      </p:sp>
      <p:sp>
        <p:nvSpPr>
          <p:cNvPr id="19" name="TextBox 18"/>
          <p:cNvSpPr txBox="1"/>
          <p:nvPr/>
        </p:nvSpPr>
        <p:spPr>
          <a:xfrm>
            <a:off x="9792325" y="3240258"/>
            <a:ext cx="978152" cy="913199"/>
          </a:xfrm>
          <a:prstGeom prst="rect">
            <a:avLst/>
          </a:prstGeom>
          <a:noFill/>
        </p:spPr>
        <p:txBody>
          <a:bodyPr wrap="none" rtlCol="0">
            <a:spAutoFit/>
          </a:bodyPr>
          <a:lstStyle/>
          <a:p>
            <a:pPr algn="ctr" defTabSz="1219170"/>
            <a:r>
              <a:rPr lang="en-US" sz="2667" dirty="0">
                <a:solidFill>
                  <a:prstClr val="black"/>
                </a:solidFill>
                <a:latin typeface="Calibri"/>
              </a:rPr>
              <a:t>check</a:t>
            </a:r>
          </a:p>
          <a:p>
            <a:pPr algn="ctr" defTabSz="1219170"/>
            <a:r>
              <a:rPr lang="en-US" sz="2667" dirty="0">
                <a:solidFill>
                  <a:prstClr val="black"/>
                </a:solidFill>
                <a:latin typeface="Calibri"/>
              </a:rPr>
              <a:t>proof</a:t>
            </a:r>
          </a:p>
        </p:txBody>
      </p:sp>
      <p:grpSp>
        <p:nvGrpSpPr>
          <p:cNvPr id="37" name="Group 36"/>
          <p:cNvGrpSpPr/>
          <p:nvPr/>
        </p:nvGrpSpPr>
        <p:grpSpPr>
          <a:xfrm>
            <a:off x="5838112" y="3839368"/>
            <a:ext cx="3759200" cy="1854280"/>
            <a:chOff x="4302384" y="4327445"/>
            <a:chExt cx="2819400" cy="1854279"/>
          </a:xfrm>
        </p:grpSpPr>
        <p:cxnSp>
          <p:nvCxnSpPr>
            <p:cNvPr id="21" name="Straight Arrow Connector 20"/>
            <p:cNvCxnSpPr/>
            <p:nvPr/>
          </p:nvCxnSpPr>
          <p:spPr bwMode="auto">
            <a:xfrm rot="10800000">
              <a:off x="4302384" y="4798011"/>
              <a:ext cx="28194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4419600" y="4327445"/>
              <a:ext cx="2272353" cy="502766"/>
            </a:xfrm>
            <a:prstGeom prst="rect">
              <a:avLst/>
            </a:prstGeom>
            <a:noFill/>
          </p:spPr>
          <p:txBody>
            <a:bodyPr wrap="none" rtlCol="0">
              <a:spAutoFit/>
            </a:bodyPr>
            <a:lstStyle/>
            <a:p>
              <a:pPr defTabSz="1219170"/>
              <a:r>
                <a:rPr lang="en-US" sz="2667" dirty="0">
                  <a:solidFill>
                    <a:prstClr val="black"/>
                  </a:solidFill>
                  <a:latin typeface="Calibri"/>
                </a:rPr>
                <a:t>issue Cert with SK</a:t>
              </a:r>
              <a:r>
                <a:rPr lang="en-US" sz="2667" baseline="-25000" dirty="0">
                  <a:solidFill>
                    <a:prstClr val="black"/>
                  </a:solidFill>
                  <a:latin typeface="Calibri"/>
                </a:rPr>
                <a:t>CA </a:t>
              </a:r>
              <a:r>
                <a:rPr lang="en-US" sz="2667" dirty="0">
                  <a:solidFill>
                    <a:prstClr val="black"/>
                  </a:solidFill>
                  <a:latin typeface="Calibri"/>
                </a:rPr>
                <a:t>:</a:t>
              </a:r>
            </a:p>
          </p:txBody>
        </p:sp>
        <p:grpSp>
          <p:nvGrpSpPr>
            <p:cNvPr id="26" name="Group 25"/>
            <p:cNvGrpSpPr/>
            <p:nvPr/>
          </p:nvGrpSpPr>
          <p:grpSpPr>
            <a:xfrm>
              <a:off x="5257800" y="4875800"/>
              <a:ext cx="1752600" cy="1305924"/>
              <a:chOff x="5257800" y="4682645"/>
              <a:chExt cx="1752600" cy="1305924"/>
            </a:xfrm>
          </p:grpSpPr>
          <p:pic>
            <p:nvPicPr>
              <p:cNvPr id="9217" name="Picture 1"/>
              <p:cNvPicPr>
                <a:picLocks noChangeAspect="1" noChangeArrowheads="1"/>
              </p:cNvPicPr>
              <p:nvPr/>
            </p:nvPicPr>
            <p:blipFill>
              <a:blip r:embed="rId2"/>
              <a:srcRect/>
              <a:stretch>
                <a:fillRect/>
              </a:stretch>
            </p:blipFill>
            <p:spPr bwMode="auto">
              <a:xfrm>
                <a:off x="5257800" y="4682645"/>
                <a:ext cx="1752600" cy="1305924"/>
              </a:xfrm>
              <a:prstGeom prst="rect">
                <a:avLst/>
              </a:prstGeom>
              <a:noFill/>
              <a:ln w="9525">
                <a:noFill/>
                <a:miter lim="800000"/>
                <a:headEnd/>
                <a:tailEnd/>
              </a:ln>
              <a:effectLst/>
            </p:spPr>
          </p:pic>
          <p:sp>
            <p:nvSpPr>
              <p:cNvPr id="25" name="TextBox 24"/>
              <p:cNvSpPr txBox="1"/>
              <p:nvPr/>
            </p:nvSpPr>
            <p:spPr>
              <a:xfrm>
                <a:off x="5562600" y="4758845"/>
                <a:ext cx="1059665" cy="913198"/>
              </a:xfrm>
              <a:prstGeom prst="rect">
                <a:avLst/>
              </a:prstGeom>
              <a:noFill/>
            </p:spPr>
            <p:txBody>
              <a:bodyPr wrap="none" rtlCol="0">
                <a:spAutoFit/>
              </a:bodyPr>
              <a:lstStyle/>
              <a:p>
                <a:pPr defTabSz="1219170"/>
                <a:r>
                  <a:rPr lang="en-US" sz="2667" b="1" dirty="0">
                    <a:solidFill>
                      <a:prstClr val="black"/>
                    </a:solidFill>
                    <a:latin typeface="Calibri"/>
                  </a:rPr>
                  <a:t>Bob’s </a:t>
                </a:r>
                <a:br>
                  <a:rPr lang="en-US" sz="2667" b="1" dirty="0">
                    <a:solidFill>
                      <a:prstClr val="black"/>
                    </a:solidFill>
                    <a:latin typeface="Calibri"/>
                  </a:rPr>
                </a:br>
                <a:r>
                  <a:rPr lang="en-US" sz="2667" b="1" dirty="0">
                    <a:solidFill>
                      <a:prstClr val="black"/>
                    </a:solidFill>
                    <a:latin typeface="Calibri"/>
                  </a:rPr>
                  <a:t>key is PK</a:t>
                </a:r>
              </a:p>
            </p:txBody>
          </p:sp>
        </p:grpSp>
      </p:grpSp>
      <p:grpSp>
        <p:nvGrpSpPr>
          <p:cNvPr id="38" name="Group 37"/>
          <p:cNvGrpSpPr/>
          <p:nvPr/>
        </p:nvGrpSpPr>
        <p:grpSpPr>
          <a:xfrm>
            <a:off x="1524000" y="4626852"/>
            <a:ext cx="2378440" cy="1420824"/>
            <a:chOff x="1066800" y="5114925"/>
            <a:chExt cx="1783830" cy="1057275"/>
          </a:xfrm>
        </p:grpSpPr>
        <p:cxnSp>
          <p:nvCxnSpPr>
            <p:cNvPr id="28" name="Straight Arrow Connector 27"/>
            <p:cNvCxnSpPr/>
            <p:nvPr/>
          </p:nvCxnSpPr>
          <p:spPr bwMode="auto">
            <a:xfrm rot="10800000">
              <a:off x="1295400" y="5623405"/>
              <a:ext cx="1524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9" name="Group 28"/>
            <p:cNvGrpSpPr/>
            <p:nvPr/>
          </p:nvGrpSpPr>
          <p:grpSpPr>
            <a:xfrm>
              <a:off x="1098030" y="5191125"/>
              <a:ext cx="1752600" cy="981075"/>
              <a:chOff x="5257800" y="4682645"/>
              <a:chExt cx="1752600" cy="981075"/>
            </a:xfrm>
          </p:grpSpPr>
          <p:pic>
            <p:nvPicPr>
              <p:cNvPr id="30" name="Picture 1"/>
              <p:cNvPicPr>
                <a:picLocks noChangeAspect="1" noChangeArrowheads="1"/>
              </p:cNvPicPr>
              <p:nvPr/>
            </p:nvPicPr>
            <p:blipFill>
              <a:blip r:embed="rId2"/>
              <a:srcRect/>
              <a:stretch>
                <a:fillRect/>
              </a:stretch>
            </p:blipFill>
            <p:spPr bwMode="auto">
              <a:xfrm>
                <a:off x="5257800" y="4682645"/>
                <a:ext cx="1752600" cy="981075"/>
              </a:xfrm>
              <a:prstGeom prst="rect">
                <a:avLst/>
              </a:prstGeom>
              <a:noFill/>
              <a:ln w="9525">
                <a:noFill/>
                <a:miter lim="800000"/>
                <a:headEnd/>
                <a:tailEnd/>
              </a:ln>
              <a:effectLst/>
            </p:spPr>
          </p:pic>
          <p:sp>
            <p:nvSpPr>
              <p:cNvPr id="31" name="TextBox 30"/>
              <p:cNvSpPr txBox="1"/>
              <p:nvPr/>
            </p:nvSpPr>
            <p:spPr>
              <a:xfrm>
                <a:off x="5562600" y="4758845"/>
                <a:ext cx="1059665" cy="679537"/>
              </a:xfrm>
              <a:prstGeom prst="rect">
                <a:avLst/>
              </a:prstGeom>
              <a:noFill/>
            </p:spPr>
            <p:txBody>
              <a:bodyPr wrap="none" rtlCol="0">
                <a:spAutoFit/>
              </a:bodyPr>
              <a:lstStyle/>
              <a:p>
                <a:pPr defTabSz="1219170"/>
                <a:r>
                  <a:rPr lang="en-US" sz="2667" b="1" dirty="0">
                    <a:solidFill>
                      <a:prstClr val="black"/>
                    </a:solidFill>
                    <a:latin typeface="Calibri"/>
                  </a:rPr>
                  <a:t>Bob’s </a:t>
                </a:r>
                <a:br>
                  <a:rPr lang="en-US" sz="2667" b="1" dirty="0">
                    <a:solidFill>
                      <a:prstClr val="black"/>
                    </a:solidFill>
                    <a:latin typeface="Calibri"/>
                  </a:rPr>
                </a:br>
                <a:r>
                  <a:rPr lang="en-US" sz="2667" b="1" dirty="0">
                    <a:solidFill>
                      <a:prstClr val="black"/>
                    </a:solidFill>
                    <a:latin typeface="Calibri"/>
                  </a:rPr>
                  <a:t>key is PK</a:t>
                </a:r>
              </a:p>
            </p:txBody>
          </p:sp>
        </p:grpSp>
        <p:cxnSp>
          <p:nvCxnSpPr>
            <p:cNvPr id="33" name="Straight Arrow Connector 32"/>
            <p:cNvCxnSpPr/>
            <p:nvPr/>
          </p:nvCxnSpPr>
          <p:spPr bwMode="auto">
            <a:xfrm rot="10800000">
              <a:off x="1066800" y="5114925"/>
              <a:ext cx="16764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4" name="Rectangle 3"/>
          <p:cNvSpPr/>
          <p:nvPr/>
        </p:nvSpPr>
        <p:spPr bwMode="auto">
          <a:xfrm>
            <a:off x="3759200" y="2747248"/>
            <a:ext cx="2032000" cy="254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solidFill>
                <a:prstClr val="black"/>
              </a:solidFill>
              <a:latin typeface="Times" pitchFamily="18" charset="0"/>
            </a:endParaRPr>
          </a:p>
        </p:txBody>
      </p:sp>
      <p:sp>
        <p:nvSpPr>
          <p:cNvPr id="8" name="TextBox 7"/>
          <p:cNvSpPr txBox="1"/>
          <p:nvPr/>
        </p:nvSpPr>
        <p:spPr>
          <a:xfrm>
            <a:off x="3962400" y="2645649"/>
            <a:ext cx="1455848" cy="913199"/>
          </a:xfrm>
          <a:prstGeom prst="rect">
            <a:avLst/>
          </a:prstGeom>
          <a:noFill/>
        </p:spPr>
        <p:txBody>
          <a:bodyPr wrap="none" rtlCol="0">
            <a:spAutoFit/>
          </a:bodyPr>
          <a:lstStyle/>
          <a:p>
            <a:pPr defTabSz="1219170"/>
            <a:r>
              <a:rPr lang="en-US" sz="2667" dirty="0">
                <a:solidFill>
                  <a:prstClr val="black"/>
                </a:solidFill>
                <a:latin typeface="Calibri"/>
              </a:rPr>
              <a:t>choose</a:t>
            </a:r>
          </a:p>
          <a:p>
            <a:pPr defTabSz="1219170"/>
            <a:r>
              <a:rPr lang="en-US" sz="2667" dirty="0">
                <a:solidFill>
                  <a:prstClr val="black"/>
                </a:solidFill>
                <a:latin typeface="Calibri"/>
              </a:rPr>
              <a:t>   (SK,PK</a:t>
            </a:r>
            <a:r>
              <a:rPr lang="en-US" sz="2400" dirty="0">
                <a:solidFill>
                  <a:prstClr val="black"/>
                </a:solidFill>
                <a:latin typeface="Calibri"/>
              </a:rPr>
              <a:t>) </a:t>
            </a:r>
          </a:p>
        </p:txBody>
      </p:sp>
      <p:sp>
        <p:nvSpPr>
          <p:cNvPr id="13" name="TextBox 12"/>
          <p:cNvSpPr txBox="1"/>
          <p:nvPr/>
        </p:nvSpPr>
        <p:spPr>
          <a:xfrm>
            <a:off x="3907713" y="2188448"/>
            <a:ext cx="1696105" cy="502766"/>
          </a:xfrm>
          <a:prstGeom prst="rect">
            <a:avLst/>
          </a:prstGeom>
          <a:noFill/>
        </p:spPr>
        <p:txBody>
          <a:bodyPr wrap="none" rtlCol="0">
            <a:spAutoFit/>
          </a:bodyPr>
          <a:lstStyle/>
          <a:p>
            <a:pPr defTabSz="1219170"/>
            <a:r>
              <a:rPr lang="en-US" sz="2667" dirty="0">
                <a:solidFill>
                  <a:prstClr val="black"/>
                </a:solidFill>
                <a:latin typeface="Calibri"/>
              </a:rPr>
              <a:t>Server Bob</a:t>
            </a:r>
          </a:p>
        </p:txBody>
      </p:sp>
      <p:sp>
        <p:nvSpPr>
          <p:cNvPr id="34" name="TextBox 33"/>
          <p:cNvSpPr txBox="1"/>
          <p:nvPr/>
        </p:nvSpPr>
        <p:spPr>
          <a:xfrm>
            <a:off x="344775" y="3617137"/>
            <a:ext cx="779188" cy="502766"/>
          </a:xfrm>
          <a:prstGeom prst="rect">
            <a:avLst/>
          </a:prstGeom>
          <a:noFill/>
          <a:ln w="9525">
            <a:solidFill>
              <a:schemeClr val="tx1"/>
            </a:solidFill>
          </a:ln>
        </p:spPr>
        <p:txBody>
          <a:bodyPr wrap="none" rtlCol="0">
            <a:spAutoFit/>
          </a:bodyPr>
          <a:lstStyle/>
          <a:p>
            <a:pPr defTabSz="1219170"/>
            <a:r>
              <a:rPr lang="en-US" sz="2667" dirty="0">
                <a:solidFill>
                  <a:prstClr val="black"/>
                </a:solidFill>
                <a:latin typeface="Calibri"/>
              </a:rPr>
              <a:t>PK</a:t>
            </a:r>
            <a:r>
              <a:rPr lang="en-US" sz="2667" baseline="-25000" dirty="0">
                <a:solidFill>
                  <a:prstClr val="black"/>
                </a:solidFill>
                <a:latin typeface="Calibri"/>
              </a:rPr>
              <a:t>CA</a:t>
            </a:r>
            <a:endParaRPr lang="en-US" sz="2667" dirty="0">
              <a:solidFill>
                <a:prstClr val="black"/>
              </a:solidFill>
              <a:latin typeface="Calibri"/>
            </a:endParaRPr>
          </a:p>
        </p:txBody>
      </p:sp>
      <p:sp>
        <p:nvSpPr>
          <p:cNvPr id="35" name="TextBox 34"/>
          <p:cNvSpPr txBox="1"/>
          <p:nvPr/>
        </p:nvSpPr>
        <p:spPr>
          <a:xfrm>
            <a:off x="366121" y="4299962"/>
            <a:ext cx="990015" cy="913199"/>
          </a:xfrm>
          <a:prstGeom prst="rect">
            <a:avLst/>
          </a:prstGeom>
          <a:noFill/>
        </p:spPr>
        <p:txBody>
          <a:bodyPr wrap="none" rtlCol="0">
            <a:spAutoFit/>
          </a:bodyPr>
          <a:lstStyle/>
          <a:p>
            <a:pPr algn="ctr" defTabSz="1219170"/>
            <a:r>
              <a:rPr lang="en-US" sz="2667" dirty="0">
                <a:solidFill>
                  <a:prstClr val="black"/>
                </a:solidFill>
                <a:latin typeface="Calibri"/>
              </a:rPr>
              <a:t>Verify</a:t>
            </a:r>
          </a:p>
          <a:p>
            <a:pPr algn="ctr" defTabSz="1219170"/>
            <a:r>
              <a:rPr lang="en-US" sz="2667" dirty="0">
                <a:solidFill>
                  <a:prstClr val="black"/>
                </a:solidFill>
                <a:latin typeface="Calibri"/>
              </a:rPr>
              <a:t>cert</a:t>
            </a:r>
          </a:p>
        </p:txBody>
      </p:sp>
      <p:sp>
        <p:nvSpPr>
          <p:cNvPr id="39" name="Content Placeholder 2"/>
          <p:cNvSpPr txBox="1">
            <a:spLocks/>
          </p:cNvSpPr>
          <p:nvPr/>
        </p:nvSpPr>
        <p:spPr bwMode="auto">
          <a:xfrm>
            <a:off x="914400" y="6172200"/>
            <a:ext cx="10363200" cy="533400"/>
          </a:xfrm>
          <a:prstGeom prst="rect">
            <a:avLst/>
          </a:prstGeom>
          <a:noFill/>
          <a:ln w="9525">
            <a:noFill/>
            <a:miter lim="800000"/>
            <a:headEnd/>
            <a:tailEnd/>
          </a:ln>
        </p:spPr>
        <p:txBody>
          <a:bodyPr vert="horz" wrap="square" lIns="121920" tIns="60960" rIns="121920" bIns="60960" numCol="1" anchor="t" anchorCtr="0" compatLnSpc="1">
            <a:prstTxWarp prst="textNoShape">
              <a:avLst/>
            </a:prstTxWarp>
          </a:bodyPr>
          <a:lstStyle/>
          <a:p>
            <a:pPr marL="457189" indent="-457189" defTabSz="1219170" eaLnBrk="0" fontAlgn="base" hangingPunct="0">
              <a:spcBef>
                <a:spcPct val="20000"/>
              </a:spcBef>
              <a:spcAft>
                <a:spcPct val="0"/>
              </a:spcAft>
              <a:defRPr/>
            </a:pPr>
            <a:r>
              <a:rPr lang="en-US" sz="3200" b="1" kern="0" dirty="0">
                <a:solidFill>
                  <a:prstClr val="black"/>
                </a:solidFill>
                <a:latin typeface="Calibri"/>
              </a:rPr>
              <a:t>Bob uses Cert for an extended period  </a:t>
            </a:r>
            <a:r>
              <a:rPr lang="en-US" sz="2667" kern="0" dirty="0">
                <a:solidFill>
                  <a:prstClr val="black"/>
                </a:solidFill>
                <a:latin typeface="Calibri"/>
              </a:rPr>
              <a:t>(</a:t>
            </a:r>
            <a:r>
              <a:rPr lang="en-US" sz="2667" kern="0" dirty="0" err="1">
                <a:solidFill>
                  <a:prstClr val="black"/>
                </a:solidFill>
                <a:latin typeface="Calibri"/>
              </a:rPr>
              <a:t>e.g</a:t>
            </a:r>
            <a:r>
              <a:rPr lang="en-US" sz="2667" kern="0" dirty="0">
                <a:solidFill>
                  <a:prstClr val="black"/>
                </a:solidFill>
                <a:latin typeface="Calibri"/>
              </a:rPr>
              <a:t>. one year) </a:t>
            </a:r>
            <a:endParaRPr lang="en-US" sz="3200" kern="0" dirty="0">
              <a:solidFill>
                <a:prstClr val="black"/>
              </a:solidFill>
              <a:latin typeface="Calibri"/>
            </a:endParaRPr>
          </a:p>
          <a:p>
            <a:pPr marL="457189" indent="-457189" defTabSz="1219170" eaLnBrk="0" fontAlgn="base" hangingPunct="0">
              <a:spcBef>
                <a:spcPct val="20000"/>
              </a:spcBef>
              <a:spcAft>
                <a:spcPct val="0"/>
              </a:spcAft>
              <a:defRPr/>
            </a:pPr>
            <a:endParaRPr lang="en-US" sz="3200" b="1" kern="0" dirty="0">
              <a:solidFill>
                <a:prstClr val="black"/>
              </a:solidFill>
              <a:latin typeface="Calibri"/>
            </a:endParaRPr>
          </a:p>
          <a:p>
            <a:pPr marL="457189" indent="-457189" defTabSz="1219170" eaLnBrk="0" fontAlgn="base" hangingPunct="0">
              <a:spcBef>
                <a:spcPct val="20000"/>
              </a:spcBef>
              <a:spcAft>
                <a:spcPct val="0"/>
              </a:spcAft>
              <a:defRPr/>
            </a:pPr>
            <a:endParaRPr lang="en-US" sz="3200" b="1" kern="0" dirty="0">
              <a:solidFill>
                <a:prstClr val="black"/>
              </a:solidFill>
              <a:latin typeface="Calibri"/>
            </a:endParaRPr>
          </a:p>
          <a:p>
            <a:pPr marL="457189" indent="-457189" defTabSz="1219170" eaLnBrk="0" fontAlgn="base" hangingPunct="0">
              <a:spcBef>
                <a:spcPct val="20000"/>
              </a:spcBef>
              <a:spcAft>
                <a:spcPct val="0"/>
              </a:spcAft>
              <a:defRPr/>
            </a:pPr>
            <a:endParaRPr lang="en-US" sz="3200" b="1" kern="0" dirty="0">
              <a:solidFill>
                <a:prstClr val="black"/>
              </a:solidFill>
              <a:latin typeface="Calibri"/>
            </a:endParaRPr>
          </a:p>
          <a:p>
            <a:pPr marL="457189" indent="-457189" defTabSz="1219170" eaLnBrk="0" fontAlgn="base" hangingPunct="0">
              <a:spcBef>
                <a:spcPct val="20000"/>
              </a:spcBef>
              <a:spcAft>
                <a:spcPct val="0"/>
              </a:spcAft>
              <a:defRPr/>
            </a:pPr>
            <a:endParaRPr lang="en-US" sz="3200" b="1" kern="0" dirty="0">
              <a:solidFill>
                <a:prstClr val="black"/>
              </a:solidFill>
              <a:latin typeface="Calibri"/>
            </a:endParaRPr>
          </a:p>
          <a:p>
            <a:pPr marL="457189" indent="-457189" defTabSz="1219170" eaLnBrk="0" fontAlgn="base" hangingPunct="0">
              <a:spcBef>
                <a:spcPct val="20000"/>
              </a:spcBef>
              <a:spcAft>
                <a:spcPct val="0"/>
              </a:spcAft>
              <a:defRPr/>
            </a:pPr>
            <a:endParaRPr lang="en-US" sz="3200" b="1" kern="0" dirty="0">
              <a:solidFill>
                <a:prstClr val="black"/>
              </a:solidFill>
              <a:latin typeface="Calibri"/>
            </a:endParaRPr>
          </a:p>
          <a:p>
            <a:pPr marL="457189" indent="-457189" defTabSz="1219170" eaLnBrk="0" fontAlgn="base" hangingPunct="0">
              <a:spcBef>
                <a:spcPct val="20000"/>
              </a:spcBef>
              <a:spcAft>
                <a:spcPct val="0"/>
              </a:spcAft>
              <a:defRPr/>
            </a:pPr>
            <a:endParaRPr lang="en-US" sz="3200" b="1" kern="0" dirty="0">
              <a:solidFill>
                <a:prstClr val="black"/>
              </a:solidFill>
              <a:latin typeface="Calibri"/>
            </a:endParaRPr>
          </a:p>
          <a:p>
            <a:pPr marL="457189" indent="-457189" defTabSz="1219170" eaLnBrk="0" fontAlgn="base" hangingPunct="0">
              <a:spcBef>
                <a:spcPct val="20000"/>
              </a:spcBef>
              <a:spcAft>
                <a:spcPct val="0"/>
              </a:spcAft>
              <a:defRPr/>
            </a:pPr>
            <a:endParaRPr lang="en-US" sz="3200" b="1" kern="0" dirty="0">
              <a:solidFill>
                <a:prstClr val="black"/>
              </a:solidFill>
              <a:latin typeface="Calibri"/>
            </a:endParaRPr>
          </a:p>
          <a:p>
            <a:pPr marL="457189" indent="-457189" defTabSz="1219170" eaLnBrk="0" fontAlgn="base" hangingPunct="0">
              <a:spcBef>
                <a:spcPct val="20000"/>
              </a:spcBef>
              <a:spcAft>
                <a:spcPct val="0"/>
              </a:spcAft>
              <a:defRPr/>
            </a:pPr>
            <a:endParaRPr lang="en-US" sz="3200" b="1" kern="0" dirty="0">
              <a:solidFill>
                <a:prstClr val="black"/>
              </a:solidFill>
              <a:latin typeface="Calibri"/>
            </a:endParaRPr>
          </a:p>
        </p:txBody>
      </p:sp>
      <p:sp>
        <p:nvSpPr>
          <p:cNvPr id="40" name="TextBox 39"/>
          <p:cNvSpPr txBox="1"/>
          <p:nvPr/>
        </p:nvSpPr>
        <p:spPr>
          <a:xfrm>
            <a:off x="4267202" y="3636248"/>
            <a:ext cx="779188" cy="502766"/>
          </a:xfrm>
          <a:prstGeom prst="rect">
            <a:avLst/>
          </a:prstGeom>
          <a:noFill/>
          <a:ln w="9525">
            <a:solidFill>
              <a:schemeClr val="tx1"/>
            </a:solidFill>
          </a:ln>
        </p:spPr>
        <p:txBody>
          <a:bodyPr wrap="none" rtlCol="0">
            <a:spAutoFit/>
          </a:bodyPr>
          <a:lstStyle/>
          <a:p>
            <a:pPr defTabSz="1219170"/>
            <a:r>
              <a:rPr lang="en-US" sz="2667" dirty="0">
                <a:solidFill>
                  <a:prstClr val="black"/>
                </a:solidFill>
                <a:latin typeface="Calibri"/>
              </a:rPr>
              <a:t>PK</a:t>
            </a:r>
            <a:r>
              <a:rPr lang="en-US" sz="2667" baseline="-25000" dirty="0">
                <a:solidFill>
                  <a:prstClr val="black"/>
                </a:solidFill>
                <a:latin typeface="Calibri"/>
              </a:rPr>
              <a:t>CA</a:t>
            </a:r>
            <a:endParaRPr lang="en-US" sz="2667" dirty="0">
              <a:solidFill>
                <a:prstClr val="black"/>
              </a:solidFill>
              <a:latin typeface="Calibri"/>
            </a:endParaRPr>
          </a:p>
        </p:txBody>
      </p:sp>
    </p:spTree>
    <p:extLst>
      <p:ext uri="{BB962C8B-B14F-4D97-AF65-F5344CB8AC3E}">
        <p14:creationId xmlns:p14="http://schemas.microsoft.com/office/powerpoint/2010/main" val="30015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p:bldP spid="35"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8" name="TextBox 7"/>
          <p:cNvSpPr txBox="1"/>
          <p:nvPr/>
        </p:nvSpPr>
        <p:spPr>
          <a:xfrm>
            <a:off x="226742" y="379714"/>
            <a:ext cx="4301177" cy="769441"/>
          </a:xfrm>
          <a:prstGeom prst="rect">
            <a:avLst/>
          </a:prstGeom>
          <a:noFill/>
        </p:spPr>
        <p:txBody>
          <a:bodyPr wrap="none" rtlCol="0">
            <a:spAutoFit/>
          </a:bodyPr>
          <a:lstStyle/>
          <a:p>
            <a:pPr defTabSz="1219170"/>
            <a:r>
              <a:rPr lang="en-US" sz="4400" dirty="0">
                <a:solidFill>
                  <a:prstClr val="black"/>
                </a:solidFill>
                <a:latin typeface="Calibri"/>
              </a:rPr>
              <a:t>Sample certificate</a:t>
            </a:r>
          </a:p>
        </p:txBody>
      </p:sp>
      <p:pic>
        <p:nvPicPr>
          <p:cNvPr id="2" name="Picture 1">
            <a:extLst>
              <a:ext uri="{FF2B5EF4-FFF2-40B4-BE49-F238E27FC236}">
                <a16:creationId xmlns:a16="http://schemas.microsoft.com/office/drawing/2014/main" id="{D64FB0BA-2A99-6E4C-9927-76593827E86F}"/>
              </a:ext>
            </a:extLst>
          </p:cNvPr>
          <p:cNvPicPr>
            <a:picLocks noChangeAspect="1"/>
          </p:cNvPicPr>
          <p:nvPr/>
        </p:nvPicPr>
        <p:blipFill>
          <a:blip r:embed="rId2"/>
          <a:stretch>
            <a:fillRect/>
          </a:stretch>
        </p:blipFill>
        <p:spPr>
          <a:xfrm>
            <a:off x="5359040" y="192236"/>
            <a:ext cx="5225269" cy="2819214"/>
          </a:xfrm>
          <a:prstGeom prst="rect">
            <a:avLst/>
          </a:prstGeom>
        </p:spPr>
      </p:pic>
      <p:pic>
        <p:nvPicPr>
          <p:cNvPr id="3" name="Picture 2">
            <a:extLst>
              <a:ext uri="{FF2B5EF4-FFF2-40B4-BE49-F238E27FC236}">
                <a16:creationId xmlns:a16="http://schemas.microsoft.com/office/drawing/2014/main" id="{ABC6E4F0-F089-7642-96C5-3AC9808107CF}"/>
              </a:ext>
            </a:extLst>
          </p:cNvPr>
          <p:cNvPicPr>
            <a:picLocks noChangeAspect="1"/>
          </p:cNvPicPr>
          <p:nvPr/>
        </p:nvPicPr>
        <p:blipFill rotWithShape="1">
          <a:blip r:embed="rId3"/>
          <a:srcRect b="39623"/>
          <a:stretch/>
        </p:blipFill>
        <p:spPr>
          <a:xfrm>
            <a:off x="5361482" y="2909849"/>
            <a:ext cx="5181600" cy="1900213"/>
          </a:xfrm>
          <a:prstGeom prst="rect">
            <a:avLst/>
          </a:prstGeom>
        </p:spPr>
      </p:pic>
      <p:pic>
        <p:nvPicPr>
          <p:cNvPr id="6" name="Picture 5">
            <a:extLst>
              <a:ext uri="{FF2B5EF4-FFF2-40B4-BE49-F238E27FC236}">
                <a16:creationId xmlns:a16="http://schemas.microsoft.com/office/drawing/2014/main" id="{98CCE80E-4F6D-0147-9C5E-271BFB07A72F}"/>
              </a:ext>
            </a:extLst>
          </p:cNvPr>
          <p:cNvPicPr>
            <a:picLocks noChangeAspect="1"/>
          </p:cNvPicPr>
          <p:nvPr/>
        </p:nvPicPr>
        <p:blipFill>
          <a:blip r:embed="rId4"/>
          <a:stretch>
            <a:fillRect/>
          </a:stretch>
        </p:blipFill>
        <p:spPr>
          <a:xfrm>
            <a:off x="5359041" y="4535449"/>
            <a:ext cx="5240434" cy="2108013"/>
          </a:xfrm>
          <a:prstGeom prst="rect">
            <a:avLst/>
          </a:prstGeom>
        </p:spPr>
      </p:pic>
      <p:sp>
        <p:nvSpPr>
          <p:cNvPr id="14" name="Rectangle 13">
            <a:extLst>
              <a:ext uri="{FF2B5EF4-FFF2-40B4-BE49-F238E27FC236}">
                <a16:creationId xmlns:a16="http://schemas.microsoft.com/office/drawing/2014/main" id="{23AF5D23-5F09-AF4B-8E8E-0E27FB5CCF13}"/>
              </a:ext>
            </a:extLst>
          </p:cNvPr>
          <p:cNvSpPr/>
          <p:nvPr/>
        </p:nvSpPr>
        <p:spPr>
          <a:xfrm>
            <a:off x="5564682" y="1443909"/>
            <a:ext cx="4978400" cy="142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sp>
        <p:nvSpPr>
          <p:cNvPr id="15" name="Rectangle 14">
            <a:extLst>
              <a:ext uri="{FF2B5EF4-FFF2-40B4-BE49-F238E27FC236}">
                <a16:creationId xmlns:a16="http://schemas.microsoft.com/office/drawing/2014/main" id="{9C4B6BC4-5876-6D44-81D2-E0A715197C77}"/>
              </a:ext>
            </a:extLst>
          </p:cNvPr>
          <p:cNvSpPr/>
          <p:nvPr/>
        </p:nvSpPr>
        <p:spPr>
          <a:xfrm>
            <a:off x="5564682" y="2909849"/>
            <a:ext cx="4978400" cy="172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sp>
        <p:nvSpPr>
          <p:cNvPr id="16" name="Rectangle 15">
            <a:extLst>
              <a:ext uri="{FF2B5EF4-FFF2-40B4-BE49-F238E27FC236}">
                <a16:creationId xmlns:a16="http://schemas.microsoft.com/office/drawing/2014/main" id="{3A1E2F61-6B10-8244-A202-F31EE9C0E428}"/>
              </a:ext>
            </a:extLst>
          </p:cNvPr>
          <p:cNvSpPr/>
          <p:nvPr/>
        </p:nvSpPr>
        <p:spPr>
          <a:xfrm>
            <a:off x="5564682" y="4703813"/>
            <a:ext cx="4978400" cy="1939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cxnSp>
        <p:nvCxnSpPr>
          <p:cNvPr id="5" name="Straight Arrow Connector 4">
            <a:extLst>
              <a:ext uri="{FF2B5EF4-FFF2-40B4-BE49-F238E27FC236}">
                <a16:creationId xmlns:a16="http://schemas.microsoft.com/office/drawing/2014/main" id="{427E6667-3EC1-8944-8BB7-1F960D7C4098}"/>
              </a:ext>
            </a:extLst>
          </p:cNvPr>
          <p:cNvCxnSpPr>
            <a:cxnSpLocks/>
          </p:cNvCxnSpPr>
          <p:nvPr/>
        </p:nvCxnSpPr>
        <p:spPr>
          <a:xfrm flipH="1">
            <a:off x="10584309" y="2706649"/>
            <a:ext cx="873173"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7C8E7A-69D4-104D-A6A9-CD60FCC955C9}"/>
              </a:ext>
            </a:extLst>
          </p:cNvPr>
          <p:cNvCxnSpPr>
            <a:cxnSpLocks/>
          </p:cNvCxnSpPr>
          <p:nvPr/>
        </p:nvCxnSpPr>
        <p:spPr>
          <a:xfrm flipH="1">
            <a:off x="10586622" y="4480297"/>
            <a:ext cx="873173"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8EEA1F-FC57-8145-BAD9-5478AD6E6126}"/>
              </a:ext>
            </a:extLst>
          </p:cNvPr>
          <p:cNvCxnSpPr>
            <a:cxnSpLocks/>
          </p:cNvCxnSpPr>
          <p:nvPr/>
        </p:nvCxnSpPr>
        <p:spPr>
          <a:xfrm flipH="1">
            <a:off x="10599474" y="6465849"/>
            <a:ext cx="873173"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549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C1358-0BFB-4C31-BBDA-3D15322028B3}"/>
              </a:ext>
            </a:extLst>
          </p:cNvPr>
          <p:cNvSpPr>
            <a:spLocks noGrp="1"/>
          </p:cNvSpPr>
          <p:nvPr>
            <p:ph type="title"/>
          </p:nvPr>
        </p:nvSpPr>
        <p:spPr/>
        <p:txBody>
          <a:bodyPr/>
          <a:lstStyle/>
          <a:p>
            <a:r>
              <a:rPr lang="en-US" dirty="0"/>
              <a:t>Why not using HTTPS for all Web traffic?</a:t>
            </a:r>
          </a:p>
        </p:txBody>
      </p:sp>
      <p:sp>
        <p:nvSpPr>
          <p:cNvPr id="3" name="Content Placeholder 2">
            <a:extLst>
              <a:ext uri="{FF2B5EF4-FFF2-40B4-BE49-F238E27FC236}">
                <a16:creationId xmlns:a16="http://schemas.microsoft.com/office/drawing/2014/main" id="{0DD6AFBD-EB20-4A69-85AC-26412751CF3B}"/>
              </a:ext>
            </a:extLst>
          </p:cNvPr>
          <p:cNvSpPr>
            <a:spLocks noGrp="1"/>
          </p:cNvSpPr>
          <p:nvPr>
            <p:ph idx="1"/>
          </p:nvPr>
        </p:nvSpPr>
        <p:spPr>
          <a:xfrm>
            <a:off x="1143000" y="2057399"/>
            <a:ext cx="9872871" cy="4722541"/>
          </a:xfrm>
        </p:spPr>
        <p:txBody>
          <a:bodyPr>
            <a:normAutofit/>
          </a:bodyPr>
          <a:lstStyle/>
          <a:p>
            <a:r>
              <a:rPr lang="en-US" sz="2400" dirty="0"/>
              <a:t>Expensive: slows down web servers </a:t>
            </a:r>
          </a:p>
          <a:p>
            <a:pPr lvl="1"/>
            <a:r>
              <a:rPr lang="en-US" sz="2400" dirty="0"/>
              <a:t> more cycles per connection</a:t>
            </a:r>
          </a:p>
          <a:p>
            <a:pPr lvl="1"/>
            <a:r>
              <a:rPr lang="en-US" sz="2400" dirty="0"/>
              <a:t>Can now offload to networking hardware</a:t>
            </a:r>
          </a:p>
          <a:p>
            <a:r>
              <a:rPr lang="en-US" sz="2400" dirty="0"/>
              <a:t>Breaks in-the-middle web page caching</a:t>
            </a:r>
          </a:p>
          <a:p>
            <a:r>
              <a:rPr lang="en-US" sz="2400" dirty="0"/>
              <a:t>Some ad-networks still do not support HTTPS</a:t>
            </a:r>
          </a:p>
          <a:p>
            <a:pPr lvl="1"/>
            <a:r>
              <a:rPr lang="en-US" sz="2400" dirty="0"/>
              <a:t>reduced revenue for publishers</a:t>
            </a:r>
          </a:p>
          <a:p>
            <a:r>
              <a:rPr lang="en-US" sz="2400" dirty="0"/>
              <a:t>Incompatible with virtual hosting  (older browsers)</a:t>
            </a:r>
          </a:p>
          <a:p>
            <a:r>
              <a:rPr lang="en-US" sz="2400" dirty="0"/>
              <a:t>However today around 75% of most popular websites use HTTPS</a:t>
            </a:r>
          </a:p>
          <a:p>
            <a:pPr lvl="1"/>
            <a:r>
              <a:rPr lang="en-US" sz="2400" dirty="0"/>
              <a:t>Percentage going up quickly</a:t>
            </a:r>
          </a:p>
          <a:p>
            <a:pPr lvl="1"/>
            <a:r>
              <a:rPr lang="en-US" sz="2400" dirty="0"/>
              <a:t>Chrome will mark HTTP sites as insecure</a:t>
            </a:r>
          </a:p>
        </p:txBody>
      </p:sp>
    </p:spTree>
    <p:extLst>
      <p:ext uri="{BB962C8B-B14F-4D97-AF65-F5344CB8AC3E}">
        <p14:creationId xmlns:p14="http://schemas.microsoft.com/office/powerpoint/2010/main" val="2742106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25489-7EF1-4407-B2C1-CF4004A10404}"/>
              </a:ext>
            </a:extLst>
          </p:cNvPr>
          <p:cNvSpPr>
            <a:spLocks noGrp="1"/>
          </p:cNvSpPr>
          <p:nvPr>
            <p:ph type="title"/>
          </p:nvPr>
        </p:nvSpPr>
        <p:spPr>
          <a:xfrm>
            <a:off x="273205" y="163552"/>
            <a:ext cx="9875520" cy="1356360"/>
          </a:xfrm>
        </p:spPr>
        <p:txBody>
          <a:bodyPr/>
          <a:lstStyle/>
          <a:p>
            <a:r>
              <a:rPr lang="en-US" dirty="0"/>
              <a:t>Problem: SSL stripping</a:t>
            </a:r>
          </a:p>
        </p:txBody>
      </p:sp>
      <p:sp>
        <p:nvSpPr>
          <p:cNvPr id="3" name="Content Placeholder 2">
            <a:extLst>
              <a:ext uri="{FF2B5EF4-FFF2-40B4-BE49-F238E27FC236}">
                <a16:creationId xmlns:a16="http://schemas.microsoft.com/office/drawing/2014/main" id="{9CB01540-9F57-42F7-A9EF-98D333882AD5}"/>
              </a:ext>
            </a:extLst>
          </p:cNvPr>
          <p:cNvSpPr>
            <a:spLocks noGrp="1"/>
          </p:cNvSpPr>
          <p:nvPr>
            <p:ph idx="1"/>
          </p:nvPr>
        </p:nvSpPr>
        <p:spPr>
          <a:xfrm>
            <a:off x="652346" y="1270310"/>
            <a:ext cx="9872871" cy="4038600"/>
          </a:xfrm>
        </p:spPr>
        <p:txBody>
          <a:bodyPr/>
          <a:lstStyle/>
          <a:p>
            <a:r>
              <a:rPr lang="en-US" sz="2400" dirty="0"/>
              <a:t>Common use pattern: </a:t>
            </a:r>
          </a:p>
          <a:p>
            <a:pPr lvl="1"/>
            <a:r>
              <a:rPr lang="en-US" sz="2200" dirty="0"/>
              <a:t>user browses site with HTTP, upgrades to HTTPS for checkout.</a:t>
            </a:r>
          </a:p>
          <a:p>
            <a:pPr lvl="1"/>
            <a:r>
              <a:rPr lang="en-US" dirty="0"/>
              <a:t>connect to bank over HTTP;   move to HTTPS for login</a:t>
            </a:r>
            <a:endParaRPr lang="en-US" sz="2200" dirty="0"/>
          </a:p>
          <a:p>
            <a:r>
              <a:rPr lang="en-US" sz="2400" dirty="0"/>
              <a:t>When server returns pages with HTTPS links, attacker changes them to HTTP</a:t>
            </a:r>
          </a:p>
          <a:p>
            <a:endParaRPr lang="en-US" dirty="0"/>
          </a:p>
        </p:txBody>
      </p:sp>
      <p:pic>
        <p:nvPicPr>
          <p:cNvPr id="5" name="Picture 4">
            <a:extLst>
              <a:ext uri="{FF2B5EF4-FFF2-40B4-BE49-F238E27FC236}">
                <a16:creationId xmlns:a16="http://schemas.microsoft.com/office/drawing/2014/main" id="{3624F311-BFF6-431A-9A89-8471F348E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873" y="3212023"/>
            <a:ext cx="7281748" cy="3220134"/>
          </a:xfrm>
          <a:prstGeom prst="rect">
            <a:avLst/>
          </a:prstGeom>
        </p:spPr>
      </p:pic>
    </p:spTree>
    <p:extLst>
      <p:ext uri="{BB962C8B-B14F-4D97-AF65-F5344CB8AC3E}">
        <p14:creationId xmlns:p14="http://schemas.microsoft.com/office/powerpoint/2010/main" val="3344009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0B8A-41AB-46BB-B506-17650C0E2DAE}"/>
              </a:ext>
            </a:extLst>
          </p:cNvPr>
          <p:cNvSpPr>
            <a:spLocks noGrp="1"/>
          </p:cNvSpPr>
          <p:nvPr>
            <p:ph type="title"/>
          </p:nvPr>
        </p:nvSpPr>
        <p:spPr>
          <a:xfrm>
            <a:off x="373566" y="171450"/>
            <a:ext cx="9875520" cy="1356360"/>
          </a:xfrm>
        </p:spPr>
        <p:txBody>
          <a:bodyPr/>
          <a:lstStyle/>
          <a:p>
            <a:r>
              <a:rPr lang="en-US" dirty="0"/>
              <a:t>Problem: Mixed content</a:t>
            </a:r>
          </a:p>
        </p:txBody>
      </p:sp>
      <p:sp>
        <p:nvSpPr>
          <p:cNvPr id="3" name="Content Placeholder 2">
            <a:extLst>
              <a:ext uri="{FF2B5EF4-FFF2-40B4-BE49-F238E27FC236}">
                <a16:creationId xmlns:a16="http://schemas.microsoft.com/office/drawing/2014/main" id="{00B205CC-B1C2-4A19-B46F-59C8F3D59DFF}"/>
              </a:ext>
            </a:extLst>
          </p:cNvPr>
          <p:cNvSpPr>
            <a:spLocks noGrp="1"/>
          </p:cNvSpPr>
          <p:nvPr>
            <p:ph idx="1"/>
          </p:nvPr>
        </p:nvSpPr>
        <p:spPr>
          <a:xfrm>
            <a:off x="523875" y="1287964"/>
            <a:ext cx="10605042" cy="5001323"/>
          </a:xfrm>
        </p:spPr>
        <p:txBody>
          <a:bodyPr/>
          <a:lstStyle/>
          <a:p>
            <a:r>
              <a:rPr lang="en-US" dirty="0"/>
              <a:t>Main page loaded with HTTPS, but some internal content loaded via HTTP</a:t>
            </a:r>
          </a:p>
          <a:p>
            <a:r>
              <a:rPr lang="en-US" dirty="0"/>
              <a:t>Some browsers help to notify users</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7F0E55DE-55D0-438F-ABD6-C0FBDC2A0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5" y="2257658"/>
            <a:ext cx="11144250" cy="1562100"/>
          </a:xfrm>
          <a:prstGeom prst="rect">
            <a:avLst/>
          </a:prstGeom>
        </p:spPr>
      </p:pic>
      <p:pic>
        <p:nvPicPr>
          <p:cNvPr id="6" name="Picture 8">
            <a:extLst>
              <a:ext uri="{FF2B5EF4-FFF2-40B4-BE49-F238E27FC236}">
                <a16:creationId xmlns:a16="http://schemas.microsoft.com/office/drawing/2014/main" id="{D772B748-AA19-43D3-9362-AF3006C9487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50152" y="4336196"/>
            <a:ext cx="4997356" cy="1830427"/>
          </a:xfrm>
          <a:prstGeom prst="rect">
            <a:avLst/>
          </a:prstGeom>
          <a:noFill/>
          <a:ln w="12700" algn="ctr">
            <a:noFill/>
            <a:miter lim="800000"/>
            <a:headEnd/>
            <a:tailEnd type="none" w="lg" len="med"/>
          </a:ln>
        </p:spPr>
      </p:pic>
    </p:spTree>
    <p:extLst>
      <p:ext uri="{BB962C8B-B14F-4D97-AF65-F5344CB8AC3E}">
        <p14:creationId xmlns:p14="http://schemas.microsoft.com/office/powerpoint/2010/main" val="3822350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6193-E3FF-4F25-8B73-E98953E9C4B0}"/>
              </a:ext>
            </a:extLst>
          </p:cNvPr>
          <p:cNvSpPr>
            <a:spLocks noGrp="1"/>
          </p:cNvSpPr>
          <p:nvPr>
            <p:ph type="title"/>
          </p:nvPr>
        </p:nvSpPr>
        <p:spPr/>
        <p:txBody>
          <a:bodyPr/>
          <a:lstStyle/>
          <a:p>
            <a:r>
              <a:rPr lang="en-US" dirty="0"/>
              <a:t>Problem: Mixed content</a:t>
            </a:r>
          </a:p>
        </p:txBody>
      </p:sp>
      <p:sp>
        <p:nvSpPr>
          <p:cNvPr id="4" name="Content Placeholder 4">
            <a:extLst>
              <a:ext uri="{FF2B5EF4-FFF2-40B4-BE49-F238E27FC236}">
                <a16:creationId xmlns:a16="http://schemas.microsoft.com/office/drawing/2014/main" id="{419D1C86-B1B7-46FF-BBA1-099F377FB049}"/>
              </a:ext>
            </a:extLst>
          </p:cNvPr>
          <p:cNvSpPr txBox="1">
            <a:spLocks/>
          </p:cNvSpPr>
          <p:nvPr/>
        </p:nvSpPr>
        <p:spPr>
          <a:xfrm>
            <a:off x="1233139" y="2073753"/>
            <a:ext cx="8610600" cy="32766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buFont typeface="Corbel" pitchFamily="34" charset="0"/>
              <a:buNone/>
            </a:pPr>
            <a:r>
              <a:rPr lang="en-US" dirty="0"/>
              <a:t>Mixed script:      </a:t>
            </a:r>
            <a:r>
              <a:rPr lang="en-US" sz="1800" dirty="0"/>
              <a:t>&lt;script </a:t>
            </a:r>
            <a:r>
              <a:rPr lang="en-US" sz="1800" dirty="0" err="1"/>
              <a:t>src</a:t>
            </a:r>
            <a:r>
              <a:rPr lang="en-US" sz="1800" dirty="0"/>
              <a:t>="</a:t>
            </a:r>
            <a:r>
              <a:rPr lang="en-US" sz="1800" dirty="0">
                <a:hlinkClick r:id="rId3"/>
              </a:rPr>
              <a:t>http://mixed-script.badssl.com/nonsecure.js</a:t>
            </a:r>
            <a:r>
              <a:rPr lang="en-US" sz="1800" dirty="0"/>
              <a:t>"&gt;&lt;/script&gt;</a:t>
            </a:r>
          </a:p>
          <a:p>
            <a:pPr marL="0" indent="0">
              <a:buFont typeface="Corbel" pitchFamily="34" charset="0"/>
              <a:buNone/>
            </a:pPr>
            <a:endParaRPr lang="en-US" sz="1800" dirty="0"/>
          </a:p>
          <a:p>
            <a:pPr marL="0" indent="0">
              <a:buFont typeface="Corbel" pitchFamily="34" charset="0"/>
              <a:buNone/>
            </a:pPr>
            <a:endParaRPr lang="en-US" sz="1800" dirty="0"/>
          </a:p>
          <a:p>
            <a:pPr marL="0" indent="0">
              <a:buFont typeface="Corbel" pitchFamily="34" charset="0"/>
              <a:buNone/>
            </a:pPr>
            <a:endParaRPr lang="en-US" sz="1800" dirty="0"/>
          </a:p>
          <a:p>
            <a:pPr marL="0" indent="0">
              <a:buFont typeface="Corbel" pitchFamily="34" charset="0"/>
              <a:buNone/>
            </a:pPr>
            <a:endParaRPr lang="en-US" sz="1800" dirty="0"/>
          </a:p>
          <a:p>
            <a:pPr marL="0" indent="0">
              <a:buFont typeface="Corbel" pitchFamily="34" charset="0"/>
              <a:buNone/>
            </a:pPr>
            <a:endParaRPr lang="en-US" sz="1800" dirty="0"/>
          </a:p>
          <a:p>
            <a:pPr marL="0" indent="0">
              <a:buFont typeface="Corbel" pitchFamily="34" charset="0"/>
              <a:buNone/>
            </a:pPr>
            <a:r>
              <a:rPr lang="en-US" dirty="0"/>
              <a:t>Mixed image:      </a:t>
            </a:r>
            <a:r>
              <a:rPr lang="en-US" sz="1800" dirty="0"/>
              <a:t>&lt;</a:t>
            </a:r>
            <a:r>
              <a:rPr lang="en-US" sz="1800" dirty="0" err="1"/>
              <a:t>img</a:t>
            </a:r>
            <a:r>
              <a:rPr lang="en-US" sz="1800" dirty="0"/>
              <a:t> class="mixed" </a:t>
            </a:r>
            <a:r>
              <a:rPr lang="en-US" sz="1800" dirty="0" err="1"/>
              <a:t>src</a:t>
            </a:r>
            <a:r>
              <a:rPr lang="en-US" sz="1800" dirty="0"/>
              <a:t>=</a:t>
            </a:r>
            <a:r>
              <a:rPr lang="en-US" sz="1800" dirty="0">
                <a:hlinkClick r:id="rId4"/>
              </a:rPr>
              <a:t>http://mixed.badssl.com/image.jpg</a:t>
            </a:r>
            <a:r>
              <a:rPr lang="en-US" sz="1800" dirty="0"/>
              <a:t>”&gt;</a:t>
            </a:r>
          </a:p>
        </p:txBody>
      </p:sp>
      <p:sp>
        <p:nvSpPr>
          <p:cNvPr id="5" name="Oval 4">
            <a:extLst>
              <a:ext uri="{FF2B5EF4-FFF2-40B4-BE49-F238E27FC236}">
                <a16:creationId xmlns:a16="http://schemas.microsoft.com/office/drawing/2014/main" id="{364F416F-D95A-4246-BA16-AA55921F00C3}"/>
              </a:ext>
            </a:extLst>
          </p:cNvPr>
          <p:cNvSpPr/>
          <p:nvPr/>
        </p:nvSpPr>
        <p:spPr>
          <a:xfrm>
            <a:off x="4281139" y="2132368"/>
            <a:ext cx="8382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8C238BB-3D28-4D3C-99DC-175CEF7EF8D7}"/>
              </a:ext>
            </a:extLst>
          </p:cNvPr>
          <p:cNvGrpSpPr>
            <a:grpSpLocks noChangeAspect="1"/>
          </p:cNvGrpSpPr>
          <p:nvPr/>
        </p:nvGrpSpPr>
        <p:grpSpPr>
          <a:xfrm>
            <a:off x="1537939" y="2722918"/>
            <a:ext cx="6562605" cy="533400"/>
            <a:chOff x="0" y="2441634"/>
            <a:chExt cx="3475892" cy="282516"/>
          </a:xfrm>
        </p:grpSpPr>
        <p:pic>
          <p:nvPicPr>
            <p:cNvPr id="7" name="Picture 6">
              <a:extLst>
                <a:ext uri="{FF2B5EF4-FFF2-40B4-BE49-F238E27FC236}">
                  <a16:creationId xmlns:a16="http://schemas.microsoft.com/office/drawing/2014/main" id="{563986BF-A333-4F30-8C51-0F92FD7E98B5}"/>
                </a:ext>
              </a:extLst>
            </p:cNvPr>
            <p:cNvPicPr>
              <a:picLocks noChangeAspect="1"/>
            </p:cNvPicPr>
            <p:nvPr/>
          </p:nvPicPr>
          <p:blipFill rotWithShape="1">
            <a:blip r:embed="rId5">
              <a:extLst>
                <a:ext uri="{28A0092B-C50C-407E-A947-70E740481C1C}">
                  <a14:useLocalDpi xmlns:a14="http://schemas.microsoft.com/office/drawing/2010/main"/>
                </a:ext>
              </a:extLst>
            </a:blip>
            <a:srcRect b="-8563"/>
            <a:stretch/>
          </p:blipFill>
          <p:spPr>
            <a:xfrm>
              <a:off x="0" y="2441634"/>
              <a:ext cx="2895600" cy="282516"/>
            </a:xfrm>
            <a:prstGeom prst="rect">
              <a:avLst/>
            </a:prstGeom>
          </p:spPr>
        </p:pic>
        <p:pic>
          <p:nvPicPr>
            <p:cNvPr id="8" name="Picture 7">
              <a:extLst>
                <a:ext uri="{FF2B5EF4-FFF2-40B4-BE49-F238E27FC236}">
                  <a16:creationId xmlns:a16="http://schemas.microsoft.com/office/drawing/2014/main" id="{C1BC3E82-4F7C-4F85-9EF6-3368B62FD3F5}"/>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209192" y="2459951"/>
              <a:ext cx="266700" cy="245881"/>
            </a:xfrm>
            <a:prstGeom prst="rect">
              <a:avLst/>
            </a:prstGeom>
          </p:spPr>
        </p:pic>
      </p:grpSp>
      <p:sp>
        <p:nvSpPr>
          <p:cNvPr id="9" name="TextBox 8">
            <a:extLst>
              <a:ext uri="{FF2B5EF4-FFF2-40B4-BE49-F238E27FC236}">
                <a16:creationId xmlns:a16="http://schemas.microsoft.com/office/drawing/2014/main" id="{B5ED44C2-17DE-41D2-A83D-4E060E2DC784}"/>
              </a:ext>
            </a:extLst>
          </p:cNvPr>
          <p:cNvSpPr txBox="1"/>
          <p:nvPr/>
        </p:nvSpPr>
        <p:spPr>
          <a:xfrm>
            <a:off x="6779230" y="3281202"/>
            <a:ext cx="3046924" cy="369332"/>
          </a:xfrm>
          <a:prstGeom prst="rect">
            <a:avLst/>
          </a:prstGeom>
          <a:noFill/>
        </p:spPr>
        <p:txBody>
          <a:bodyPr wrap="none" rtlCol="0">
            <a:spAutoFit/>
          </a:bodyPr>
          <a:lstStyle/>
          <a:p>
            <a:r>
              <a:rPr lang="en-US"/>
              <a:t>(script </a:t>
            </a:r>
            <a:r>
              <a:rPr lang="en-US" dirty="0"/>
              <a:t>is blocked, click </a:t>
            </a:r>
            <a:r>
              <a:rPr lang="en-US"/>
              <a:t>to load)</a:t>
            </a:r>
            <a:endParaRPr lang="en-US" dirty="0"/>
          </a:p>
        </p:txBody>
      </p:sp>
      <p:sp>
        <p:nvSpPr>
          <p:cNvPr id="10" name="Freeform 10">
            <a:extLst>
              <a:ext uri="{FF2B5EF4-FFF2-40B4-BE49-F238E27FC236}">
                <a16:creationId xmlns:a16="http://schemas.microsoft.com/office/drawing/2014/main" id="{3210D5BC-C878-4540-917E-4E9C930C4326}"/>
              </a:ext>
            </a:extLst>
          </p:cNvPr>
          <p:cNvSpPr/>
          <p:nvPr/>
        </p:nvSpPr>
        <p:spPr>
          <a:xfrm>
            <a:off x="8091139" y="2972034"/>
            <a:ext cx="855784" cy="316523"/>
          </a:xfrm>
          <a:custGeom>
            <a:avLst/>
            <a:gdLst>
              <a:gd name="connsiteX0" fmla="*/ 844062 w 855784"/>
              <a:gd name="connsiteY0" fmla="*/ 316523 h 316523"/>
              <a:gd name="connsiteX1" fmla="*/ 738554 w 855784"/>
              <a:gd name="connsiteY1" fmla="*/ 82061 h 316523"/>
              <a:gd name="connsiteX2" fmla="*/ 0 w 855784"/>
              <a:gd name="connsiteY2" fmla="*/ 0 h 316523"/>
            </a:gdLst>
            <a:ahLst/>
            <a:cxnLst>
              <a:cxn ang="0">
                <a:pos x="connsiteX0" y="connsiteY0"/>
              </a:cxn>
              <a:cxn ang="0">
                <a:pos x="connsiteX1" y="connsiteY1"/>
              </a:cxn>
              <a:cxn ang="0">
                <a:pos x="connsiteX2" y="connsiteY2"/>
              </a:cxn>
            </a:cxnLst>
            <a:rect l="l" t="t" r="r" b="b"/>
            <a:pathLst>
              <a:path w="855784" h="316523">
                <a:moveTo>
                  <a:pt x="844062" y="316523"/>
                </a:moveTo>
                <a:cubicBezTo>
                  <a:pt x="861646" y="225669"/>
                  <a:pt x="879231" y="134815"/>
                  <a:pt x="738554" y="82061"/>
                </a:cubicBezTo>
                <a:cubicBezTo>
                  <a:pt x="597877" y="29307"/>
                  <a:pt x="0" y="0"/>
                  <a:pt x="0" y="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ED6D6A0-D24A-45CC-B0ED-E9E71BB04913}"/>
              </a:ext>
            </a:extLst>
          </p:cNvPr>
          <p:cNvSpPr/>
          <p:nvPr/>
        </p:nvSpPr>
        <p:spPr>
          <a:xfrm>
            <a:off x="5309839" y="4701189"/>
            <a:ext cx="8382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0DEC2F1-DCF7-4D0E-B942-B2A622BDCD05}"/>
              </a:ext>
            </a:extLst>
          </p:cNvPr>
          <p:cNvPicPr>
            <a:picLocks noChangeAspect="1"/>
          </p:cNvPicPr>
          <p:nvPr/>
        </p:nvPicPr>
        <p:blipFill>
          <a:blip r:embed="rId7"/>
          <a:stretch>
            <a:fillRect/>
          </a:stretch>
        </p:blipFill>
        <p:spPr>
          <a:xfrm>
            <a:off x="1494960" y="4190260"/>
            <a:ext cx="3814879" cy="485530"/>
          </a:xfrm>
          <a:prstGeom prst="rect">
            <a:avLst/>
          </a:prstGeom>
        </p:spPr>
      </p:pic>
      <p:sp>
        <p:nvSpPr>
          <p:cNvPr id="13" name="TextBox 12">
            <a:extLst>
              <a:ext uri="{FF2B5EF4-FFF2-40B4-BE49-F238E27FC236}">
                <a16:creationId xmlns:a16="http://schemas.microsoft.com/office/drawing/2014/main" id="{C650A393-6C05-4605-AE13-5695AA1B888A}"/>
              </a:ext>
            </a:extLst>
          </p:cNvPr>
          <p:cNvSpPr txBox="1"/>
          <p:nvPr/>
        </p:nvSpPr>
        <p:spPr>
          <a:xfrm>
            <a:off x="1276679" y="5500520"/>
            <a:ext cx="4985660" cy="461665"/>
          </a:xfrm>
          <a:prstGeom prst="rect">
            <a:avLst/>
          </a:prstGeom>
          <a:noFill/>
        </p:spPr>
        <p:txBody>
          <a:bodyPr wrap="none" rtlCol="0">
            <a:spAutoFit/>
          </a:bodyPr>
          <a:lstStyle/>
          <a:p>
            <a:r>
              <a:rPr lang="en-US" sz="2400" dirty="0"/>
              <a:t>Image loaded, but no HTTPS indicator</a:t>
            </a:r>
          </a:p>
        </p:txBody>
      </p:sp>
      <p:cxnSp>
        <p:nvCxnSpPr>
          <p:cNvPr id="14" name="Straight Connector 13">
            <a:extLst>
              <a:ext uri="{FF2B5EF4-FFF2-40B4-BE49-F238E27FC236}">
                <a16:creationId xmlns:a16="http://schemas.microsoft.com/office/drawing/2014/main" id="{B90D7A6C-5505-4C02-BA1B-8C4EC668EBE3}"/>
              </a:ext>
            </a:extLst>
          </p:cNvPr>
          <p:cNvCxnSpPr/>
          <p:nvPr/>
        </p:nvCxnSpPr>
        <p:spPr>
          <a:xfrm>
            <a:off x="928339" y="3978753"/>
            <a:ext cx="87630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93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E424-DDA5-4DCB-9DE9-CAE47C0AEC0A}"/>
              </a:ext>
            </a:extLst>
          </p:cNvPr>
          <p:cNvSpPr>
            <a:spLocks noGrp="1"/>
          </p:cNvSpPr>
          <p:nvPr>
            <p:ph type="title"/>
          </p:nvPr>
        </p:nvSpPr>
        <p:spPr/>
        <p:txBody>
          <a:bodyPr/>
          <a:lstStyle/>
          <a:p>
            <a:r>
              <a:rPr lang="en-US" dirty="0"/>
              <a:t>Problem: Bad certificate</a:t>
            </a:r>
          </a:p>
        </p:txBody>
      </p:sp>
      <p:sp>
        <p:nvSpPr>
          <p:cNvPr id="3" name="Content Placeholder 2">
            <a:extLst>
              <a:ext uri="{FF2B5EF4-FFF2-40B4-BE49-F238E27FC236}">
                <a16:creationId xmlns:a16="http://schemas.microsoft.com/office/drawing/2014/main" id="{DB8C0AE2-B0BA-4AFB-9462-6C3EA7A3399F}"/>
              </a:ext>
            </a:extLst>
          </p:cNvPr>
          <p:cNvSpPr>
            <a:spLocks noGrp="1"/>
          </p:cNvSpPr>
          <p:nvPr>
            <p:ph idx="1"/>
          </p:nvPr>
        </p:nvSpPr>
        <p:spPr/>
        <p:txBody>
          <a:bodyPr>
            <a:normAutofit/>
          </a:bodyPr>
          <a:lstStyle/>
          <a:p>
            <a:r>
              <a:rPr lang="en-US" sz="2400" dirty="0"/>
              <a:t>If a certificate is bad/unknown, browser issues warning dialog:</a:t>
            </a:r>
          </a:p>
          <a:p>
            <a:pPr lvl="1"/>
            <a:r>
              <a:rPr lang="en-US" sz="2400" dirty="0"/>
              <a:t>Most users can't understand, so they just click OK.</a:t>
            </a:r>
          </a:p>
          <a:p>
            <a:pPr lvl="1"/>
            <a:r>
              <a:rPr lang="en-US" sz="2400" dirty="0"/>
              <a:t>Some browsers warn repeatedly, but users will still just click through.</a:t>
            </a:r>
          </a:p>
          <a:p>
            <a:pPr lvl="1"/>
            <a:r>
              <a:rPr lang="en-US" sz="2400" dirty="0"/>
              <a:t>This enables various network attacks.</a:t>
            </a:r>
          </a:p>
        </p:txBody>
      </p:sp>
    </p:spTree>
    <p:extLst>
      <p:ext uri="{BB962C8B-B14F-4D97-AF65-F5344CB8AC3E}">
        <p14:creationId xmlns:p14="http://schemas.microsoft.com/office/powerpoint/2010/main" val="244262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BE3B5-A316-4095-A7F9-34F16601EBE1}"/>
              </a:ext>
            </a:extLst>
          </p:cNvPr>
          <p:cNvSpPr>
            <a:spLocks noGrp="1"/>
          </p:cNvSpPr>
          <p:nvPr>
            <p:ph type="title"/>
          </p:nvPr>
        </p:nvSpPr>
        <p:spPr/>
        <p:txBody>
          <a:bodyPr/>
          <a:lstStyle/>
          <a:p>
            <a:r>
              <a:rPr lang="en-US" dirty="0"/>
              <a:t>Security is a hard problem</a:t>
            </a:r>
          </a:p>
        </p:txBody>
      </p:sp>
      <p:sp>
        <p:nvSpPr>
          <p:cNvPr id="3" name="Content Placeholder 2">
            <a:extLst>
              <a:ext uri="{FF2B5EF4-FFF2-40B4-BE49-F238E27FC236}">
                <a16:creationId xmlns:a16="http://schemas.microsoft.com/office/drawing/2014/main" id="{9C927E30-604E-46DD-97F4-1DDCFC0B3243}"/>
              </a:ext>
            </a:extLst>
          </p:cNvPr>
          <p:cNvSpPr>
            <a:spLocks noGrp="1"/>
          </p:cNvSpPr>
          <p:nvPr>
            <p:ph idx="1"/>
          </p:nvPr>
        </p:nvSpPr>
        <p:spPr/>
        <p:txBody>
          <a:bodyPr/>
          <a:lstStyle/>
          <a:p>
            <a:r>
              <a:rPr lang="en-US" sz="2400" dirty="0"/>
              <a:t>Many opportunities for attackers</a:t>
            </a:r>
          </a:p>
          <a:p>
            <a:pPr lvl="1"/>
            <a:r>
              <a:rPr lang="en-US" dirty="0"/>
              <a:t>Full stack means there are many interface that an attacker can use</a:t>
            </a:r>
          </a:p>
          <a:p>
            <a:r>
              <a:rPr lang="en-US" sz="2400" dirty="0"/>
              <a:t>Hard to identify all the vulnerabilities</a:t>
            </a:r>
          </a:p>
          <a:p>
            <a:pPr lvl="1"/>
            <a:r>
              <a:rPr lang="en-US" dirty="0"/>
              <a:t>Complexity of system make it impossible guarantee no vulnerabilities</a:t>
            </a:r>
          </a:p>
          <a:p>
            <a:r>
              <a:rPr lang="en-US" sz="2400" dirty="0"/>
              <a:t>Even a small mistake can compromise entire application</a:t>
            </a:r>
          </a:p>
          <a:p>
            <a:pPr lvl="1"/>
            <a:r>
              <a:rPr lang="en-US" dirty="0"/>
              <a:t>Only as strongest as the weakest link</a:t>
            </a:r>
          </a:p>
        </p:txBody>
      </p:sp>
    </p:spTree>
    <p:extLst>
      <p:ext uri="{BB962C8B-B14F-4D97-AF65-F5344CB8AC3E}">
        <p14:creationId xmlns:p14="http://schemas.microsoft.com/office/powerpoint/2010/main" val="1143672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 y="-228602"/>
            <a:ext cx="11988800" cy="1143000"/>
          </a:xfrm>
        </p:spPr>
        <p:txBody>
          <a:bodyPr>
            <a:normAutofit fontScale="90000"/>
          </a:bodyPr>
          <a:lstStyle/>
          <a:p>
            <a:r>
              <a:rPr lang="en-US" dirty="0"/>
              <a:t>Man in the middle attack using rogue cert</a:t>
            </a:r>
          </a:p>
        </p:txBody>
      </p:sp>
      <p:sp>
        <p:nvSpPr>
          <p:cNvPr id="3" name="Content Placeholder 2"/>
          <p:cNvSpPr>
            <a:spLocks noGrp="1"/>
          </p:cNvSpPr>
          <p:nvPr>
            <p:ph idx="1"/>
          </p:nvPr>
        </p:nvSpPr>
        <p:spPr>
          <a:xfrm>
            <a:off x="508000" y="5461000"/>
            <a:ext cx="10363200" cy="1320800"/>
          </a:xfrm>
        </p:spPr>
        <p:txBody>
          <a:bodyPr>
            <a:normAutofit/>
          </a:bodyPr>
          <a:lstStyle/>
          <a:p>
            <a:pPr marL="0" indent="0">
              <a:buNone/>
            </a:pPr>
            <a:r>
              <a:rPr lang="en-US" b="0" dirty="0"/>
              <a:t>Attacker proxies data between user and bank.   </a:t>
            </a:r>
            <a:br>
              <a:rPr lang="en-US" b="0" dirty="0"/>
            </a:br>
            <a:r>
              <a:rPr lang="en-US" b="0" dirty="0"/>
              <a:t>Sees all traffic and can modify data at will.</a:t>
            </a:r>
          </a:p>
        </p:txBody>
      </p:sp>
      <p:pic>
        <p:nvPicPr>
          <p:cNvPr id="4" name="Picture 2" descr="C:\Program Files\Microsoft Office\MEDIA\CAGCAT10\j0195384.wmf"/>
          <p:cNvPicPr>
            <a:picLocks noChangeAspect="1" noChangeArrowheads="1"/>
          </p:cNvPicPr>
          <p:nvPr/>
        </p:nvPicPr>
        <p:blipFill>
          <a:blip r:embed="rId2"/>
          <a:srcRect/>
          <a:stretch>
            <a:fillRect/>
          </a:stretch>
        </p:blipFill>
        <p:spPr bwMode="auto">
          <a:xfrm flipH="1">
            <a:off x="1016002" y="1947148"/>
            <a:ext cx="892455" cy="683315"/>
          </a:xfrm>
          <a:prstGeom prst="rect">
            <a:avLst/>
          </a:prstGeom>
          <a:noFill/>
        </p:spPr>
      </p:pic>
      <p:sp>
        <p:nvSpPr>
          <p:cNvPr id="5" name="tower"/>
          <p:cNvSpPr>
            <a:spLocks noEditPoints="1" noChangeArrowheads="1"/>
          </p:cNvSpPr>
          <p:nvPr/>
        </p:nvSpPr>
        <p:spPr bwMode="auto">
          <a:xfrm>
            <a:off x="5689600" y="1947148"/>
            <a:ext cx="508000" cy="68580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6" name="server"/>
          <p:cNvSpPr>
            <a:spLocks noEditPoints="1" noChangeArrowheads="1"/>
          </p:cNvSpPr>
          <p:nvPr/>
        </p:nvSpPr>
        <p:spPr bwMode="auto">
          <a:xfrm>
            <a:off x="10154491" y="2023349"/>
            <a:ext cx="632883" cy="53022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9" name="TextBox 8"/>
          <p:cNvSpPr txBox="1"/>
          <p:nvPr/>
        </p:nvSpPr>
        <p:spPr>
          <a:xfrm>
            <a:off x="10016962" y="1676400"/>
            <a:ext cx="795410" cy="404406"/>
          </a:xfrm>
          <a:prstGeom prst="rect">
            <a:avLst/>
          </a:prstGeom>
          <a:noFill/>
        </p:spPr>
        <p:txBody>
          <a:bodyPr wrap="none" rtlCol="0">
            <a:spAutoFit/>
          </a:bodyPr>
          <a:lstStyle/>
          <a:p>
            <a:pPr algn="ctr" defTabSz="1219170">
              <a:lnSpc>
                <a:spcPts val="2400"/>
              </a:lnSpc>
            </a:pPr>
            <a:r>
              <a:rPr lang="en-US" sz="2400" dirty="0">
                <a:solidFill>
                  <a:prstClr val="black"/>
                </a:solidFill>
                <a:latin typeface="Calibri"/>
              </a:rPr>
              <a:t>bank</a:t>
            </a:r>
          </a:p>
        </p:txBody>
      </p:sp>
      <p:sp>
        <p:nvSpPr>
          <p:cNvPr id="10" name="TextBox 9"/>
          <p:cNvSpPr txBox="1"/>
          <p:nvPr/>
        </p:nvSpPr>
        <p:spPr>
          <a:xfrm>
            <a:off x="5283200" y="1524000"/>
            <a:ext cx="1304396" cy="502766"/>
          </a:xfrm>
          <a:prstGeom prst="rect">
            <a:avLst/>
          </a:prstGeom>
          <a:noFill/>
        </p:spPr>
        <p:txBody>
          <a:bodyPr wrap="none" rtlCol="0">
            <a:spAutoFit/>
          </a:bodyPr>
          <a:lstStyle/>
          <a:p>
            <a:pPr defTabSz="1219170"/>
            <a:r>
              <a:rPr lang="en-US" sz="2667" dirty="0">
                <a:solidFill>
                  <a:prstClr val="black"/>
                </a:solidFill>
                <a:latin typeface="Calibri"/>
              </a:rPr>
              <a:t>attacker</a:t>
            </a:r>
          </a:p>
        </p:txBody>
      </p:sp>
      <p:grpSp>
        <p:nvGrpSpPr>
          <p:cNvPr id="43" name="Group 42"/>
          <p:cNvGrpSpPr/>
          <p:nvPr/>
        </p:nvGrpSpPr>
        <p:grpSpPr>
          <a:xfrm>
            <a:off x="2133600" y="1600203"/>
            <a:ext cx="7620000" cy="502767"/>
            <a:chOff x="1600200" y="2133600"/>
            <a:chExt cx="5715000" cy="502765"/>
          </a:xfrm>
        </p:grpSpPr>
        <p:cxnSp>
          <p:nvCxnSpPr>
            <p:cNvPr id="14" name="Straight Arrow Connector 13"/>
            <p:cNvCxnSpPr/>
            <p:nvPr/>
          </p:nvCxnSpPr>
          <p:spPr bwMode="auto">
            <a:xfrm>
              <a:off x="1600200" y="2590800"/>
              <a:ext cx="2514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2118852" y="2133600"/>
              <a:ext cx="1279485" cy="502765"/>
            </a:xfrm>
            <a:prstGeom prst="rect">
              <a:avLst/>
            </a:prstGeom>
            <a:noFill/>
          </p:spPr>
          <p:txBody>
            <a:bodyPr wrap="none" rtlCol="0">
              <a:spAutoFit/>
            </a:bodyPr>
            <a:lstStyle/>
            <a:p>
              <a:pPr defTabSz="1219170"/>
              <a:r>
                <a:rPr lang="en-US" sz="2667" dirty="0" err="1">
                  <a:solidFill>
                    <a:prstClr val="black"/>
                  </a:solidFill>
                  <a:latin typeface="Calibri"/>
                </a:rPr>
                <a:t>ClientHello</a:t>
              </a:r>
              <a:endParaRPr lang="en-US" sz="2667" dirty="0">
                <a:solidFill>
                  <a:prstClr val="black"/>
                </a:solidFill>
                <a:latin typeface="Calibri"/>
              </a:endParaRPr>
            </a:p>
          </p:txBody>
        </p:sp>
        <p:cxnSp>
          <p:nvCxnSpPr>
            <p:cNvPr id="16" name="Straight Arrow Connector 15"/>
            <p:cNvCxnSpPr/>
            <p:nvPr/>
          </p:nvCxnSpPr>
          <p:spPr bwMode="auto">
            <a:xfrm>
              <a:off x="4800600" y="2605548"/>
              <a:ext cx="2514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5319252" y="2133600"/>
              <a:ext cx="1279485" cy="502765"/>
            </a:xfrm>
            <a:prstGeom prst="rect">
              <a:avLst/>
            </a:prstGeom>
            <a:noFill/>
          </p:spPr>
          <p:txBody>
            <a:bodyPr wrap="none" rtlCol="0">
              <a:spAutoFit/>
            </a:bodyPr>
            <a:lstStyle/>
            <a:p>
              <a:pPr defTabSz="1219170"/>
              <a:r>
                <a:rPr lang="en-US" sz="2667" dirty="0" err="1">
                  <a:solidFill>
                    <a:prstClr val="black"/>
                  </a:solidFill>
                  <a:latin typeface="Calibri"/>
                </a:rPr>
                <a:t>ClientHello</a:t>
              </a:r>
              <a:endParaRPr lang="en-US" sz="2667" dirty="0">
                <a:solidFill>
                  <a:prstClr val="black"/>
                </a:solidFill>
                <a:latin typeface="Calibri"/>
              </a:endParaRPr>
            </a:p>
          </p:txBody>
        </p:sp>
      </p:grpSp>
      <p:sp>
        <p:nvSpPr>
          <p:cNvPr id="19" name="Rectangle 18"/>
          <p:cNvSpPr/>
          <p:nvPr/>
        </p:nvSpPr>
        <p:spPr bwMode="auto">
          <a:xfrm>
            <a:off x="9753600" y="1143000"/>
            <a:ext cx="1727200" cy="381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sz="2667" dirty="0" err="1">
                <a:solidFill>
                  <a:prstClr val="black"/>
                </a:solidFill>
                <a:latin typeface="Calibri"/>
              </a:rPr>
              <a:t>BankCert</a:t>
            </a:r>
            <a:endParaRPr lang="en-US" sz="2667" dirty="0">
              <a:solidFill>
                <a:prstClr val="black"/>
              </a:solidFill>
              <a:latin typeface="Calibri"/>
            </a:endParaRPr>
          </a:p>
        </p:txBody>
      </p:sp>
      <p:sp>
        <p:nvSpPr>
          <p:cNvPr id="20" name="Rectangle 19"/>
          <p:cNvSpPr/>
          <p:nvPr/>
        </p:nvSpPr>
        <p:spPr bwMode="auto">
          <a:xfrm>
            <a:off x="4978400" y="1143000"/>
            <a:ext cx="2133600" cy="381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sz="2667" dirty="0" err="1">
                <a:solidFill>
                  <a:prstClr val="black"/>
                </a:solidFill>
                <a:latin typeface="Calibri"/>
              </a:rPr>
              <a:t>BadguyCert</a:t>
            </a:r>
            <a:endParaRPr lang="en-US" sz="2667" dirty="0">
              <a:solidFill>
                <a:prstClr val="black"/>
              </a:solidFill>
              <a:latin typeface="Calibri"/>
            </a:endParaRPr>
          </a:p>
        </p:txBody>
      </p:sp>
      <p:grpSp>
        <p:nvGrpSpPr>
          <p:cNvPr id="44" name="Group 43"/>
          <p:cNvGrpSpPr/>
          <p:nvPr/>
        </p:nvGrpSpPr>
        <p:grpSpPr>
          <a:xfrm>
            <a:off x="6604000" y="2209804"/>
            <a:ext cx="3352800" cy="502767"/>
            <a:chOff x="4953000" y="2743201"/>
            <a:chExt cx="2514600" cy="502765"/>
          </a:xfrm>
        </p:grpSpPr>
        <p:cxnSp>
          <p:nvCxnSpPr>
            <p:cNvPr id="21" name="Straight Arrow Connector 20"/>
            <p:cNvCxnSpPr/>
            <p:nvPr/>
          </p:nvCxnSpPr>
          <p:spPr bwMode="auto">
            <a:xfrm flipH="1">
              <a:off x="4953000" y="3196038"/>
              <a:ext cx="2514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flipH="1">
              <a:off x="5065866" y="2743201"/>
              <a:ext cx="1987420" cy="502765"/>
            </a:xfrm>
            <a:prstGeom prst="rect">
              <a:avLst/>
            </a:prstGeom>
            <a:noFill/>
          </p:spPr>
          <p:txBody>
            <a:bodyPr wrap="none" rtlCol="0">
              <a:spAutoFit/>
            </a:bodyPr>
            <a:lstStyle/>
            <a:p>
              <a:pPr defTabSz="1219170"/>
              <a:r>
                <a:rPr lang="en-US" sz="2667" dirty="0" err="1">
                  <a:solidFill>
                    <a:prstClr val="black"/>
                  </a:solidFill>
                  <a:latin typeface="Calibri"/>
                </a:rPr>
                <a:t>ServerCert</a:t>
              </a:r>
              <a:r>
                <a:rPr lang="en-US" sz="2667" dirty="0">
                  <a:solidFill>
                    <a:prstClr val="black"/>
                  </a:solidFill>
                  <a:latin typeface="Calibri"/>
                </a:rPr>
                <a:t> (</a:t>
              </a:r>
              <a:r>
                <a:rPr lang="en-US" sz="2667" b="1" dirty="0">
                  <a:solidFill>
                    <a:prstClr val="black"/>
                  </a:solidFill>
                  <a:latin typeface="Calibri"/>
                </a:rPr>
                <a:t>Bank</a:t>
              </a:r>
              <a:r>
                <a:rPr lang="en-US" sz="2667" dirty="0">
                  <a:solidFill>
                    <a:prstClr val="black"/>
                  </a:solidFill>
                  <a:latin typeface="Calibri"/>
                </a:rPr>
                <a:t>)</a:t>
              </a:r>
            </a:p>
          </p:txBody>
        </p:sp>
      </p:grpSp>
      <p:grpSp>
        <p:nvGrpSpPr>
          <p:cNvPr id="45" name="Group 44"/>
          <p:cNvGrpSpPr/>
          <p:nvPr/>
        </p:nvGrpSpPr>
        <p:grpSpPr>
          <a:xfrm>
            <a:off x="2133600" y="2209804"/>
            <a:ext cx="3352800" cy="502767"/>
            <a:chOff x="1600200" y="2743200"/>
            <a:chExt cx="2514600" cy="502765"/>
          </a:xfrm>
        </p:grpSpPr>
        <p:cxnSp>
          <p:nvCxnSpPr>
            <p:cNvPr id="23" name="Straight Arrow Connector 22"/>
            <p:cNvCxnSpPr/>
            <p:nvPr/>
          </p:nvCxnSpPr>
          <p:spPr bwMode="auto">
            <a:xfrm flipH="1">
              <a:off x="1600200" y="3215148"/>
              <a:ext cx="2514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flipH="1">
              <a:off x="1676400" y="2743200"/>
              <a:ext cx="2070855" cy="502765"/>
            </a:xfrm>
            <a:prstGeom prst="rect">
              <a:avLst/>
            </a:prstGeom>
            <a:noFill/>
          </p:spPr>
          <p:txBody>
            <a:bodyPr wrap="none" rtlCol="0">
              <a:spAutoFit/>
            </a:bodyPr>
            <a:lstStyle/>
            <a:p>
              <a:pPr defTabSz="1219170"/>
              <a:r>
                <a:rPr lang="en-US" sz="2667" dirty="0" err="1">
                  <a:solidFill>
                    <a:prstClr val="black"/>
                  </a:solidFill>
                  <a:latin typeface="Calibri"/>
                </a:rPr>
                <a:t>ServerCert</a:t>
              </a:r>
              <a:r>
                <a:rPr lang="en-US" sz="2667" dirty="0">
                  <a:solidFill>
                    <a:prstClr val="black"/>
                  </a:solidFill>
                  <a:latin typeface="Calibri"/>
                </a:rPr>
                <a:t> (</a:t>
              </a:r>
              <a:r>
                <a:rPr lang="en-US" sz="2667" b="1" dirty="0">
                  <a:solidFill>
                    <a:prstClr val="black"/>
                  </a:solidFill>
                  <a:latin typeface="Calibri"/>
                </a:rPr>
                <a:t>rogue</a:t>
              </a:r>
              <a:r>
                <a:rPr lang="en-US" sz="2667" dirty="0">
                  <a:solidFill>
                    <a:prstClr val="black"/>
                  </a:solidFill>
                  <a:latin typeface="Calibri"/>
                </a:rPr>
                <a:t>)</a:t>
              </a:r>
            </a:p>
          </p:txBody>
        </p:sp>
      </p:grpSp>
      <p:sp>
        <p:nvSpPr>
          <p:cNvPr id="26" name="Rounded Rectangular Callout 25"/>
          <p:cNvSpPr/>
          <p:nvPr/>
        </p:nvSpPr>
        <p:spPr bwMode="auto">
          <a:xfrm>
            <a:off x="0" y="990600"/>
            <a:ext cx="3759200" cy="457200"/>
          </a:xfrm>
          <a:prstGeom prst="wedgeRoundRectCallout">
            <a:avLst>
              <a:gd name="adj1" fmla="val -10371"/>
              <a:gd name="adj2" fmla="val 15604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defTabSz="1219170"/>
            <a:r>
              <a:rPr lang="en-US" sz="2667" dirty="0">
                <a:solidFill>
                  <a:prstClr val="black"/>
                </a:solidFill>
                <a:latin typeface="Calibri"/>
              </a:rPr>
              <a:t>GET </a:t>
            </a:r>
            <a:r>
              <a:rPr lang="en-US" sz="2667" b="1" dirty="0">
                <a:solidFill>
                  <a:prstClr val="black"/>
                </a:solidFill>
                <a:latin typeface="Calibri"/>
              </a:rPr>
              <a:t>https</a:t>
            </a:r>
            <a:r>
              <a:rPr lang="en-US" sz="2667" dirty="0">
                <a:solidFill>
                  <a:prstClr val="black"/>
                </a:solidFill>
                <a:latin typeface="Calibri"/>
              </a:rPr>
              <a:t>://bank.com</a:t>
            </a:r>
          </a:p>
        </p:txBody>
      </p:sp>
      <p:grpSp>
        <p:nvGrpSpPr>
          <p:cNvPr id="46" name="Group 45"/>
          <p:cNvGrpSpPr/>
          <p:nvPr/>
        </p:nvGrpSpPr>
        <p:grpSpPr>
          <a:xfrm>
            <a:off x="1219200" y="3429004"/>
            <a:ext cx="9477164" cy="995069"/>
            <a:chOff x="914400" y="3962397"/>
            <a:chExt cx="7107873" cy="995067"/>
          </a:xfrm>
        </p:grpSpPr>
        <p:cxnSp>
          <p:nvCxnSpPr>
            <p:cNvPr id="29" name="Straight Arrow Connector 28"/>
            <p:cNvCxnSpPr/>
            <p:nvPr/>
          </p:nvCxnSpPr>
          <p:spPr bwMode="auto">
            <a:xfrm>
              <a:off x="1295400" y="4419600"/>
              <a:ext cx="2971800" cy="1588"/>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cxnSp>
          <p:nvCxnSpPr>
            <p:cNvPr id="30" name="Straight Arrow Connector 29"/>
            <p:cNvCxnSpPr/>
            <p:nvPr/>
          </p:nvCxnSpPr>
          <p:spPr bwMode="auto">
            <a:xfrm>
              <a:off x="4800600" y="4419600"/>
              <a:ext cx="3124200" cy="1588"/>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sp>
          <p:nvSpPr>
            <p:cNvPr id="32" name="TextBox 31"/>
            <p:cNvSpPr txBox="1"/>
            <p:nvPr/>
          </p:nvSpPr>
          <p:spPr>
            <a:xfrm>
              <a:off x="1828800" y="3962398"/>
              <a:ext cx="1922594" cy="502765"/>
            </a:xfrm>
            <a:prstGeom prst="rect">
              <a:avLst/>
            </a:prstGeom>
            <a:noFill/>
          </p:spPr>
          <p:txBody>
            <a:bodyPr wrap="none" rtlCol="0">
              <a:spAutoFit/>
            </a:bodyPr>
            <a:lstStyle/>
            <a:p>
              <a:pPr defTabSz="1219170"/>
              <a:r>
                <a:rPr lang="en-US" sz="2667" dirty="0">
                  <a:solidFill>
                    <a:prstClr val="black"/>
                  </a:solidFill>
                  <a:latin typeface="Calibri"/>
                </a:rPr>
                <a:t>SSL key exchange</a:t>
              </a:r>
            </a:p>
          </p:txBody>
        </p:sp>
        <p:sp>
          <p:nvSpPr>
            <p:cNvPr id="33" name="TextBox 32"/>
            <p:cNvSpPr txBox="1"/>
            <p:nvPr/>
          </p:nvSpPr>
          <p:spPr>
            <a:xfrm>
              <a:off x="5230218" y="3962397"/>
              <a:ext cx="1922594" cy="502765"/>
            </a:xfrm>
            <a:prstGeom prst="rect">
              <a:avLst/>
            </a:prstGeom>
            <a:noFill/>
          </p:spPr>
          <p:txBody>
            <a:bodyPr wrap="none" rtlCol="0">
              <a:spAutoFit/>
            </a:bodyPr>
            <a:lstStyle/>
            <a:p>
              <a:pPr defTabSz="1219170"/>
              <a:r>
                <a:rPr lang="en-US" sz="2667" dirty="0">
                  <a:solidFill>
                    <a:prstClr val="black"/>
                  </a:solidFill>
                  <a:latin typeface="Calibri"/>
                </a:rPr>
                <a:t>SSL key exchange</a:t>
              </a:r>
            </a:p>
          </p:txBody>
        </p:sp>
        <p:sp>
          <p:nvSpPr>
            <p:cNvPr id="34" name="TextBox 33"/>
            <p:cNvSpPr txBox="1"/>
            <p:nvPr/>
          </p:nvSpPr>
          <p:spPr>
            <a:xfrm>
              <a:off x="914400" y="4495800"/>
              <a:ext cx="321241" cy="461664"/>
            </a:xfrm>
            <a:prstGeom prst="rect">
              <a:avLst/>
            </a:prstGeom>
            <a:noFill/>
          </p:spPr>
          <p:txBody>
            <a:bodyPr wrap="none" rtlCol="0">
              <a:spAutoFit/>
            </a:bodyPr>
            <a:lstStyle/>
            <a:p>
              <a:pPr defTabSz="1219170"/>
              <a:r>
                <a:rPr lang="en-US" sz="2400" dirty="0">
                  <a:solidFill>
                    <a:prstClr val="black"/>
                  </a:solidFill>
                  <a:latin typeface="Calibri"/>
                </a:rPr>
                <a:t>k</a:t>
              </a:r>
              <a:r>
                <a:rPr lang="en-US" sz="2400" baseline="-25000" dirty="0">
                  <a:solidFill>
                    <a:prstClr val="black"/>
                  </a:solidFill>
                  <a:latin typeface="Calibri"/>
                </a:rPr>
                <a:t>1</a:t>
              </a:r>
              <a:endParaRPr lang="en-US" sz="2400" dirty="0">
                <a:solidFill>
                  <a:prstClr val="black"/>
                </a:solidFill>
                <a:latin typeface="Calibri"/>
              </a:endParaRPr>
            </a:p>
          </p:txBody>
        </p:sp>
        <p:sp>
          <p:nvSpPr>
            <p:cNvPr id="35" name="TextBox 34"/>
            <p:cNvSpPr txBox="1"/>
            <p:nvPr/>
          </p:nvSpPr>
          <p:spPr>
            <a:xfrm>
              <a:off x="3962400" y="4495800"/>
              <a:ext cx="321241" cy="461664"/>
            </a:xfrm>
            <a:prstGeom prst="rect">
              <a:avLst/>
            </a:prstGeom>
            <a:noFill/>
          </p:spPr>
          <p:txBody>
            <a:bodyPr wrap="none" rtlCol="0">
              <a:spAutoFit/>
            </a:bodyPr>
            <a:lstStyle/>
            <a:p>
              <a:pPr defTabSz="1219170"/>
              <a:r>
                <a:rPr lang="en-US" sz="2400" dirty="0">
                  <a:solidFill>
                    <a:prstClr val="black"/>
                  </a:solidFill>
                  <a:latin typeface="Calibri"/>
                </a:rPr>
                <a:t>k</a:t>
              </a:r>
              <a:r>
                <a:rPr lang="en-US" sz="2400" baseline="-25000" dirty="0">
                  <a:solidFill>
                    <a:prstClr val="black"/>
                  </a:solidFill>
                  <a:latin typeface="Calibri"/>
                </a:rPr>
                <a:t>1</a:t>
              </a:r>
              <a:endParaRPr lang="en-US" sz="2400" dirty="0">
                <a:solidFill>
                  <a:prstClr val="black"/>
                </a:solidFill>
                <a:latin typeface="Calibri"/>
              </a:endParaRPr>
            </a:p>
          </p:txBody>
        </p:sp>
        <p:sp>
          <p:nvSpPr>
            <p:cNvPr id="36" name="TextBox 35"/>
            <p:cNvSpPr txBox="1"/>
            <p:nvPr/>
          </p:nvSpPr>
          <p:spPr>
            <a:xfrm>
              <a:off x="4724400" y="4495800"/>
              <a:ext cx="321241" cy="461664"/>
            </a:xfrm>
            <a:prstGeom prst="rect">
              <a:avLst/>
            </a:prstGeom>
            <a:noFill/>
          </p:spPr>
          <p:txBody>
            <a:bodyPr wrap="none" rtlCol="0">
              <a:spAutoFit/>
            </a:bodyPr>
            <a:lstStyle/>
            <a:p>
              <a:pPr defTabSz="1219170"/>
              <a:r>
                <a:rPr lang="en-US" sz="2400" dirty="0">
                  <a:solidFill>
                    <a:prstClr val="black"/>
                  </a:solidFill>
                  <a:latin typeface="Calibri"/>
                </a:rPr>
                <a:t>k</a:t>
              </a:r>
              <a:r>
                <a:rPr lang="en-US" sz="2400" baseline="-25000" dirty="0">
                  <a:solidFill>
                    <a:prstClr val="black"/>
                  </a:solidFill>
                  <a:latin typeface="Calibri"/>
                </a:rPr>
                <a:t>2</a:t>
              </a:r>
              <a:endParaRPr lang="en-US" sz="2400" dirty="0">
                <a:solidFill>
                  <a:prstClr val="black"/>
                </a:solidFill>
                <a:latin typeface="Calibri"/>
              </a:endParaRPr>
            </a:p>
          </p:txBody>
        </p:sp>
        <p:sp>
          <p:nvSpPr>
            <p:cNvPr id="37" name="TextBox 36"/>
            <p:cNvSpPr txBox="1"/>
            <p:nvPr/>
          </p:nvSpPr>
          <p:spPr>
            <a:xfrm>
              <a:off x="7701032" y="4491335"/>
              <a:ext cx="321241" cy="461664"/>
            </a:xfrm>
            <a:prstGeom prst="rect">
              <a:avLst/>
            </a:prstGeom>
            <a:noFill/>
          </p:spPr>
          <p:txBody>
            <a:bodyPr wrap="none" rtlCol="0">
              <a:spAutoFit/>
            </a:bodyPr>
            <a:lstStyle/>
            <a:p>
              <a:pPr defTabSz="1219170"/>
              <a:r>
                <a:rPr lang="en-US" sz="2400" dirty="0">
                  <a:solidFill>
                    <a:prstClr val="black"/>
                  </a:solidFill>
                  <a:latin typeface="Calibri"/>
                </a:rPr>
                <a:t>k</a:t>
              </a:r>
              <a:r>
                <a:rPr lang="en-US" sz="2400" baseline="-25000" dirty="0">
                  <a:solidFill>
                    <a:prstClr val="black"/>
                  </a:solidFill>
                  <a:latin typeface="Calibri"/>
                </a:rPr>
                <a:t>2</a:t>
              </a:r>
              <a:endParaRPr lang="en-US" sz="2400" dirty="0">
                <a:solidFill>
                  <a:prstClr val="black"/>
                </a:solidFill>
                <a:latin typeface="Calibri"/>
              </a:endParaRPr>
            </a:p>
          </p:txBody>
        </p:sp>
      </p:grpSp>
      <p:grpSp>
        <p:nvGrpSpPr>
          <p:cNvPr id="47" name="Group 46"/>
          <p:cNvGrpSpPr/>
          <p:nvPr/>
        </p:nvGrpSpPr>
        <p:grpSpPr>
          <a:xfrm>
            <a:off x="1320801" y="4343408"/>
            <a:ext cx="4572000" cy="502767"/>
            <a:chOff x="990600" y="4876799"/>
            <a:chExt cx="3429000" cy="502765"/>
          </a:xfrm>
        </p:grpSpPr>
        <p:cxnSp>
          <p:nvCxnSpPr>
            <p:cNvPr id="39" name="Straight Arrow Connector 38"/>
            <p:cNvCxnSpPr/>
            <p:nvPr/>
          </p:nvCxnSpPr>
          <p:spPr bwMode="auto">
            <a:xfrm>
              <a:off x="990600" y="5334000"/>
              <a:ext cx="34290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0" name="TextBox 39"/>
            <p:cNvSpPr txBox="1"/>
            <p:nvPr/>
          </p:nvSpPr>
          <p:spPr>
            <a:xfrm>
              <a:off x="1389182" y="4876799"/>
              <a:ext cx="2411189" cy="502765"/>
            </a:xfrm>
            <a:prstGeom prst="rect">
              <a:avLst/>
            </a:prstGeom>
            <a:noFill/>
          </p:spPr>
          <p:txBody>
            <a:bodyPr wrap="none" rtlCol="0">
              <a:spAutoFit/>
            </a:bodyPr>
            <a:lstStyle/>
            <a:p>
              <a:pPr defTabSz="1219170"/>
              <a:r>
                <a:rPr lang="en-US" sz="2667" dirty="0">
                  <a:solidFill>
                    <a:prstClr val="black"/>
                  </a:solidFill>
                  <a:latin typeface="Calibri"/>
                </a:rPr>
                <a:t>HTTP data enc with k</a:t>
              </a:r>
              <a:r>
                <a:rPr lang="en-US" sz="2667" baseline="-25000" dirty="0">
                  <a:solidFill>
                    <a:prstClr val="black"/>
                  </a:solidFill>
                  <a:latin typeface="Calibri"/>
                </a:rPr>
                <a:t>1</a:t>
              </a:r>
              <a:endParaRPr lang="en-US" sz="2667" dirty="0">
                <a:solidFill>
                  <a:prstClr val="black"/>
                </a:solidFill>
                <a:latin typeface="Calibri"/>
              </a:endParaRPr>
            </a:p>
          </p:txBody>
        </p:sp>
      </p:grpSp>
      <p:grpSp>
        <p:nvGrpSpPr>
          <p:cNvPr id="48" name="Group 47"/>
          <p:cNvGrpSpPr/>
          <p:nvPr/>
        </p:nvGrpSpPr>
        <p:grpSpPr>
          <a:xfrm>
            <a:off x="6299201" y="4381037"/>
            <a:ext cx="4572000" cy="502767"/>
            <a:chOff x="4724400" y="4914429"/>
            <a:chExt cx="3429000" cy="502765"/>
          </a:xfrm>
        </p:grpSpPr>
        <p:cxnSp>
          <p:nvCxnSpPr>
            <p:cNvPr id="41" name="Straight Arrow Connector 40"/>
            <p:cNvCxnSpPr/>
            <p:nvPr/>
          </p:nvCxnSpPr>
          <p:spPr bwMode="auto">
            <a:xfrm>
              <a:off x="4724400" y="5353110"/>
              <a:ext cx="34290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2" name="TextBox 41"/>
            <p:cNvSpPr txBox="1"/>
            <p:nvPr/>
          </p:nvSpPr>
          <p:spPr>
            <a:xfrm>
              <a:off x="5122982" y="4914429"/>
              <a:ext cx="2411189" cy="502765"/>
            </a:xfrm>
            <a:prstGeom prst="rect">
              <a:avLst/>
            </a:prstGeom>
            <a:noFill/>
          </p:spPr>
          <p:txBody>
            <a:bodyPr wrap="none" rtlCol="0">
              <a:spAutoFit/>
            </a:bodyPr>
            <a:lstStyle/>
            <a:p>
              <a:pPr defTabSz="1219170"/>
              <a:r>
                <a:rPr lang="en-US" sz="2667" dirty="0">
                  <a:solidFill>
                    <a:prstClr val="black"/>
                  </a:solidFill>
                  <a:latin typeface="Calibri"/>
                </a:rPr>
                <a:t>HTTP data enc with k</a:t>
              </a:r>
              <a:r>
                <a:rPr lang="en-US" sz="2667" baseline="-25000" dirty="0">
                  <a:solidFill>
                    <a:prstClr val="black"/>
                  </a:solidFill>
                  <a:latin typeface="Calibri"/>
                </a:rPr>
                <a:t>2</a:t>
              </a:r>
              <a:endParaRPr lang="en-US" sz="2667" dirty="0">
                <a:solidFill>
                  <a:prstClr val="black"/>
                </a:solidFill>
                <a:latin typeface="Calibri"/>
              </a:endParaRPr>
            </a:p>
          </p:txBody>
        </p:sp>
      </p:grpSp>
      <p:sp>
        <p:nvSpPr>
          <p:cNvPr id="7" name="TextBox 6"/>
          <p:cNvSpPr txBox="1"/>
          <p:nvPr/>
        </p:nvSpPr>
        <p:spPr>
          <a:xfrm>
            <a:off x="1625602" y="2819400"/>
            <a:ext cx="4008405" cy="502766"/>
          </a:xfrm>
          <a:prstGeom prst="rect">
            <a:avLst/>
          </a:prstGeom>
          <a:noFill/>
        </p:spPr>
        <p:txBody>
          <a:bodyPr wrap="none" rtlCol="0">
            <a:spAutoFit/>
          </a:bodyPr>
          <a:lstStyle/>
          <a:p>
            <a:pPr defTabSz="1219170"/>
            <a:r>
              <a:rPr lang="en-US" sz="2667" dirty="0">
                <a:solidFill>
                  <a:srgbClr val="FF0000"/>
                </a:solidFill>
                <a:latin typeface="Calibri"/>
              </a:rPr>
              <a:t>(cert for Bank by a valid CA)</a:t>
            </a:r>
          </a:p>
        </p:txBody>
      </p:sp>
    </p:spTree>
    <p:extLst>
      <p:ext uri="{BB962C8B-B14F-4D97-AF65-F5344CB8AC3E}">
        <p14:creationId xmlns:p14="http://schemas.microsoft.com/office/powerpoint/2010/main" val="276386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slide(fromRight)">
                                      <p:cBhvr>
                                        <p:cTn id="15" dur="500"/>
                                        <p:tgtEl>
                                          <p:spTgt spid="44"/>
                                        </p:tgtEl>
                                      </p:cBhvr>
                                    </p:animEffect>
                                  </p:childTnLst>
                                </p:cTn>
                              </p:par>
                            </p:childTnLst>
                          </p:cTn>
                        </p:par>
                        <p:par>
                          <p:cTn id="16" fill="hold">
                            <p:stCondLst>
                              <p:cond delay="500"/>
                            </p:stCondLst>
                            <p:childTnLst>
                              <p:par>
                                <p:cTn id="17" presetID="12" presetClass="entr" presetSubtype="2"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slide(fromRight)">
                                      <p:cBhvr>
                                        <p:cTn id="19" dur="500"/>
                                        <p:tgtEl>
                                          <p:spTgt spid="45"/>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slide(fromLeft)">
                                      <p:cBhvr>
                                        <p:cTn id="31" dur="500"/>
                                        <p:tgtEl>
                                          <p:spTgt spid="47"/>
                                        </p:tgtEl>
                                      </p:cBhvr>
                                    </p:animEffect>
                                  </p:childTnLst>
                                </p:cTn>
                              </p:par>
                            </p:childTnLst>
                          </p:cTn>
                        </p:par>
                        <p:par>
                          <p:cTn id="32" fill="hold">
                            <p:stCondLst>
                              <p:cond delay="500"/>
                            </p:stCondLst>
                            <p:childTnLst>
                              <p:par>
                                <p:cTn id="33" presetID="12" presetClass="entr" presetSubtype="8"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slide(fromLeft)">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C60645-F306-4030-8B61-18E33A1E6C7E}"/>
              </a:ext>
            </a:extLst>
          </p:cNvPr>
          <p:cNvSpPr>
            <a:spLocks noGrp="1"/>
          </p:cNvSpPr>
          <p:nvPr>
            <p:ph type="title"/>
          </p:nvPr>
        </p:nvSpPr>
        <p:spPr/>
        <p:txBody>
          <a:bodyPr/>
          <a:lstStyle/>
          <a:p>
            <a:r>
              <a:rPr lang="en-US" dirty="0"/>
              <a:t>Document object model</a:t>
            </a:r>
          </a:p>
        </p:txBody>
      </p:sp>
      <p:sp>
        <p:nvSpPr>
          <p:cNvPr id="5" name="Text Placeholder 4">
            <a:extLst>
              <a:ext uri="{FF2B5EF4-FFF2-40B4-BE49-F238E27FC236}">
                <a16:creationId xmlns:a16="http://schemas.microsoft.com/office/drawing/2014/main" id="{2B2E0FE0-69B1-4433-8A3D-C0EF12A1A3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0942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9CBE4F-E9D4-4E66-90D4-5263948D40AC}"/>
              </a:ext>
            </a:extLst>
          </p:cNvPr>
          <p:cNvSpPr>
            <a:spLocks noGrp="1"/>
          </p:cNvSpPr>
          <p:nvPr>
            <p:ph type="title"/>
          </p:nvPr>
        </p:nvSpPr>
        <p:spPr/>
        <p:txBody>
          <a:bodyPr/>
          <a:lstStyle/>
          <a:p>
            <a:r>
              <a:rPr lang="en-US" dirty="0" err="1"/>
              <a:t>Javascript</a:t>
            </a:r>
            <a:r>
              <a:rPr lang="en-US" dirty="0"/>
              <a:t> interface to HTML document</a:t>
            </a:r>
          </a:p>
        </p:txBody>
      </p:sp>
      <p:sp>
        <p:nvSpPr>
          <p:cNvPr id="5" name="Content Placeholder 4">
            <a:extLst>
              <a:ext uri="{FF2B5EF4-FFF2-40B4-BE49-F238E27FC236}">
                <a16:creationId xmlns:a16="http://schemas.microsoft.com/office/drawing/2014/main" id="{594AD731-9EC3-4F05-82BD-63E12807F1A8}"/>
              </a:ext>
            </a:extLst>
          </p:cNvPr>
          <p:cNvSpPr>
            <a:spLocks noGrp="1"/>
          </p:cNvSpPr>
          <p:nvPr>
            <p:ph idx="1"/>
          </p:nvPr>
        </p:nvSpPr>
        <p:spPr/>
        <p:txBody>
          <a:bodyPr>
            <a:noAutofit/>
          </a:bodyPr>
          <a:lstStyle/>
          <a:p>
            <a:r>
              <a:rPr lang="en-US" sz="2400" dirty="0"/>
              <a:t>HTML document exposed as a collection of JavaScript objects and methods The Document Object Model (DOM)</a:t>
            </a:r>
          </a:p>
          <a:p>
            <a:r>
              <a:rPr lang="en-US" sz="2400" dirty="0"/>
              <a:t>The DOM framework takes an object-oriented approach to HTML code, conceptualizing tags and page elements as objects in parent-child relationships, which form a hierarchy called the </a:t>
            </a:r>
            <a:r>
              <a:rPr lang="en-US" sz="2400" b="1" i="1" dirty="0"/>
              <a:t>DOM tree</a:t>
            </a:r>
          </a:p>
          <a:p>
            <a:r>
              <a:rPr lang="en-US" sz="2400" dirty="0"/>
              <a:t>JavaScript can query or modify the HTML document </a:t>
            </a:r>
          </a:p>
          <a:p>
            <a:r>
              <a:rPr lang="en-US" sz="2400" dirty="0"/>
              <a:t>Rooted at </a:t>
            </a:r>
            <a:r>
              <a:rPr lang="en-US" sz="2400" b="1" dirty="0" err="1"/>
              <a:t>window.document</a:t>
            </a:r>
            <a:endParaRPr lang="en-US" sz="2400" b="1" dirty="0"/>
          </a:p>
          <a:p>
            <a:r>
              <a:rPr lang="en-US" sz="2400" dirty="0"/>
              <a:t>To indicate to a browser that </a:t>
            </a:r>
            <a:r>
              <a:rPr lang="en-US" sz="2400" dirty="0" err="1"/>
              <a:t>Javascript</a:t>
            </a:r>
            <a:r>
              <a:rPr lang="en-US" sz="2400" dirty="0"/>
              <a:t> is being used, the </a:t>
            </a:r>
            <a:r>
              <a:rPr lang="en-US" sz="2400" b="1" i="1" dirty="0"/>
              <a:t>&lt;</a:t>
            </a:r>
            <a:r>
              <a:rPr lang="en-US" sz="2400" b="1" dirty="0"/>
              <a:t>script</a:t>
            </a:r>
            <a:r>
              <a:rPr lang="en-US" sz="2400" b="1" i="1" dirty="0"/>
              <a:t>&gt; </a:t>
            </a:r>
            <a:r>
              <a:rPr lang="en-US" sz="2400" b="1" dirty="0"/>
              <a:t>and </a:t>
            </a:r>
            <a:r>
              <a:rPr lang="en-US" sz="2400" b="1" i="1" dirty="0"/>
              <a:t>&lt;</a:t>
            </a:r>
            <a:r>
              <a:rPr lang="en-US" sz="2400" b="1" dirty="0"/>
              <a:t>/script</a:t>
            </a:r>
            <a:r>
              <a:rPr lang="en-US" sz="2400" b="1" i="1" dirty="0"/>
              <a:t>&gt; </a:t>
            </a:r>
            <a:r>
              <a:rPr lang="en-US" sz="2400" dirty="0"/>
              <a:t>tags are used to separate sections of </a:t>
            </a:r>
            <a:r>
              <a:rPr lang="en-US" sz="2400" dirty="0" err="1"/>
              <a:t>Javascript</a:t>
            </a:r>
            <a:r>
              <a:rPr lang="en-US" sz="2400" dirty="0"/>
              <a:t> from ordinary HTML code</a:t>
            </a:r>
            <a:br>
              <a:rPr lang="en-US" sz="2400" dirty="0"/>
            </a:br>
            <a:br>
              <a:rPr lang="en-US" sz="2400" b="1" dirty="0"/>
            </a:br>
            <a:endParaRPr lang="en-US" sz="2400" dirty="0"/>
          </a:p>
        </p:txBody>
      </p:sp>
    </p:spTree>
    <p:extLst>
      <p:ext uri="{BB962C8B-B14F-4D97-AF65-F5344CB8AC3E}">
        <p14:creationId xmlns:p14="http://schemas.microsoft.com/office/powerpoint/2010/main" val="1372472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7E68-0640-4FAE-B211-097FAE88F36F}"/>
              </a:ext>
            </a:extLst>
          </p:cNvPr>
          <p:cNvSpPr>
            <a:spLocks noGrp="1"/>
          </p:cNvSpPr>
          <p:nvPr>
            <p:ph type="title"/>
          </p:nvPr>
        </p:nvSpPr>
        <p:spPr/>
        <p:txBody>
          <a:bodyPr/>
          <a:lstStyle/>
          <a:p>
            <a:r>
              <a:rPr lang="en-US" dirty="0"/>
              <a:t>Sample example</a:t>
            </a:r>
          </a:p>
        </p:txBody>
      </p:sp>
      <p:sp>
        <p:nvSpPr>
          <p:cNvPr id="3" name="Content Placeholder 2">
            <a:extLst>
              <a:ext uri="{FF2B5EF4-FFF2-40B4-BE49-F238E27FC236}">
                <a16:creationId xmlns:a16="http://schemas.microsoft.com/office/drawing/2014/main" id="{395F7899-4F4F-4346-B79B-D54D24AD268F}"/>
              </a:ext>
            </a:extLst>
          </p:cNvPr>
          <p:cNvSpPr>
            <a:spLocks noGrp="1"/>
          </p:cNvSpPr>
          <p:nvPr>
            <p:ph idx="1"/>
          </p:nvPr>
        </p:nvSpPr>
        <p:spPr>
          <a:xfrm>
            <a:off x="1143000" y="2057400"/>
            <a:ext cx="9872871" cy="4510668"/>
          </a:xfrm>
        </p:spPr>
        <p:txBody>
          <a:bodyPr/>
          <a:lstStyle/>
          <a:p>
            <a:endParaRPr lang="en-US" dirty="0"/>
          </a:p>
          <a:p>
            <a:endParaRPr lang="en-US" dirty="0"/>
          </a:p>
          <a:p>
            <a:endParaRPr lang="en-US" dirty="0"/>
          </a:p>
          <a:p>
            <a:endParaRPr lang="en-US" dirty="0"/>
          </a:p>
          <a:p>
            <a:r>
              <a:rPr lang="en-US" sz="2400" dirty="0"/>
              <a:t>Common DOM Operations:</a:t>
            </a:r>
          </a:p>
          <a:p>
            <a:pPr lvl="1"/>
            <a:r>
              <a:rPr lang="en-US" sz="2400" dirty="0"/>
              <a:t>Change the content of an element</a:t>
            </a:r>
          </a:p>
          <a:p>
            <a:pPr lvl="1"/>
            <a:r>
              <a:rPr lang="en-US" sz="2400" dirty="0"/>
              <a:t>Change an &lt;</a:t>
            </a:r>
            <a:r>
              <a:rPr lang="en-US" sz="2400" dirty="0" err="1"/>
              <a:t>img</a:t>
            </a:r>
            <a:r>
              <a:rPr lang="en-US" sz="2400" dirty="0"/>
              <a:t> tag </a:t>
            </a:r>
            <a:r>
              <a:rPr lang="en-US" sz="2400" dirty="0" err="1"/>
              <a:t>src</a:t>
            </a:r>
            <a:r>
              <a:rPr lang="en-US" sz="2400" dirty="0"/>
              <a:t> attribute (e.g. toggle appearance on click)</a:t>
            </a:r>
          </a:p>
          <a:p>
            <a:pPr lvl="1"/>
            <a:r>
              <a:rPr lang="en-US" sz="2400" dirty="0"/>
              <a:t>Make element visible or invisible (e.g., for expandable sections, modals)</a:t>
            </a:r>
          </a:p>
          <a:p>
            <a:pPr lvl="1"/>
            <a:r>
              <a:rPr lang="en-US" sz="2400" dirty="0"/>
              <a:t>Redirect to a new page</a:t>
            </a:r>
          </a:p>
          <a:p>
            <a:pPr lvl="1"/>
            <a:r>
              <a:rPr lang="en-US" sz="2400" dirty="0"/>
              <a:t>Communicate with a user</a:t>
            </a:r>
          </a:p>
          <a:p>
            <a:pPr lvl="1"/>
            <a:endParaRPr lang="en-US" dirty="0"/>
          </a:p>
          <a:p>
            <a:pPr marL="274320" lvl="1" indent="0">
              <a:buNone/>
            </a:pPr>
            <a:endParaRPr lang="en-US" dirty="0"/>
          </a:p>
        </p:txBody>
      </p:sp>
      <p:sp>
        <p:nvSpPr>
          <p:cNvPr id="4" name="TextBox 3">
            <a:extLst>
              <a:ext uri="{FF2B5EF4-FFF2-40B4-BE49-F238E27FC236}">
                <a16:creationId xmlns:a16="http://schemas.microsoft.com/office/drawing/2014/main" id="{ED6974BA-5DA5-4DE2-B37E-EBD188CF8E14}"/>
              </a:ext>
            </a:extLst>
          </p:cNvPr>
          <p:cNvSpPr txBox="1"/>
          <p:nvPr/>
        </p:nvSpPr>
        <p:spPr>
          <a:xfrm>
            <a:off x="1577896" y="1965960"/>
            <a:ext cx="5402767" cy="1631216"/>
          </a:xfrm>
          <a:prstGeom prst="rect">
            <a:avLst/>
          </a:prstGeom>
          <a:noFill/>
        </p:spPr>
        <p:txBody>
          <a:bodyPr wrap="square" rtlCol="0">
            <a:spAutoFit/>
          </a:bodyPr>
          <a:lstStyle/>
          <a:p>
            <a:r>
              <a:rPr lang="en-US" sz="2000" i="1" dirty="0">
                <a:latin typeface="Consolas" panose="020B0609020204030204" pitchFamily="49" charset="0"/>
                <a:cs typeface="Consolas" panose="020B0609020204030204" pitchFamily="49" charset="0"/>
              </a:rPr>
              <a:t>&lt;</a:t>
            </a:r>
            <a:r>
              <a:rPr lang="en-US" sz="2000" dirty="0">
                <a:latin typeface="Consolas" panose="020B0609020204030204" pitchFamily="49" charset="0"/>
                <a:cs typeface="Consolas" panose="020B0609020204030204" pitchFamily="49" charset="0"/>
              </a:rPr>
              <a:t>script type="text/</a:t>
            </a:r>
            <a:r>
              <a:rPr lang="en-US" sz="2000" dirty="0" err="1">
                <a:latin typeface="Consolas" panose="020B0609020204030204" pitchFamily="49" charset="0"/>
                <a:cs typeface="Consolas" panose="020B0609020204030204" pitchFamily="49" charset="0"/>
              </a:rPr>
              <a:t>javascript</a:t>
            </a:r>
            <a:r>
              <a:rPr lang="en-US" sz="2000" dirty="0">
                <a:latin typeface="Consolas" panose="020B0609020204030204" pitchFamily="49" charset="0"/>
                <a:cs typeface="Consolas" panose="020B0609020204030204" pitchFamily="49" charset="0"/>
              </a:rPr>
              <a:t>"</a:t>
            </a:r>
            <a:r>
              <a:rPr lang="en-US" sz="2000" i="1" dirty="0">
                <a:latin typeface="Consolas" panose="020B0609020204030204" pitchFamily="49" charset="0"/>
                <a:cs typeface="Consolas" panose="020B0609020204030204" pitchFamily="49" charset="0"/>
              </a:rPr>
              <a:t>&gt;</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function hello() </a:t>
            </a:r>
            <a:r>
              <a:rPr lang="en-US" sz="2000" i="1" dirty="0">
                <a:latin typeface="Consolas" panose="020B0609020204030204" pitchFamily="49" charset="0"/>
                <a:cs typeface="Consolas" panose="020B0609020204030204" pitchFamily="49" charset="0"/>
              </a:rPr>
              <a:t>{</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alert("Hello world!");</a:t>
            </a:r>
            <a:br>
              <a:rPr lang="en-US" sz="2000" dirty="0">
                <a:latin typeface="Consolas" panose="020B0609020204030204" pitchFamily="49" charset="0"/>
                <a:cs typeface="Consolas" panose="020B0609020204030204" pitchFamily="49" charset="0"/>
              </a:rPr>
            </a:br>
            <a:r>
              <a:rPr lang="en-US" sz="2000" i="1" dirty="0">
                <a:latin typeface="Consolas" panose="020B0609020204030204" pitchFamily="49" charset="0"/>
                <a:cs typeface="Consolas" panose="020B0609020204030204" pitchFamily="49" charset="0"/>
              </a:rPr>
              <a:t>}</a:t>
            </a:r>
            <a:br>
              <a:rPr lang="en-US" sz="2000" dirty="0">
                <a:latin typeface="Consolas" panose="020B0609020204030204" pitchFamily="49" charset="0"/>
                <a:cs typeface="Consolas" panose="020B0609020204030204" pitchFamily="49" charset="0"/>
              </a:rPr>
            </a:br>
            <a:r>
              <a:rPr lang="en-US" sz="2000" i="1" dirty="0">
                <a:latin typeface="Consolas" panose="020B0609020204030204" pitchFamily="49" charset="0"/>
                <a:cs typeface="Consolas" panose="020B0609020204030204" pitchFamily="49" charset="0"/>
              </a:rPr>
              <a:t>&lt;</a:t>
            </a:r>
            <a:r>
              <a:rPr lang="en-US" sz="2000" dirty="0">
                <a:latin typeface="Consolas" panose="020B0609020204030204" pitchFamily="49" charset="0"/>
                <a:cs typeface="Consolas" panose="020B0609020204030204" pitchFamily="49" charset="0"/>
              </a:rPr>
              <a:t>/script</a:t>
            </a:r>
            <a:r>
              <a:rPr lang="en-US" sz="2000" i="1" dirty="0">
                <a:latin typeface="Consolas" panose="020B0609020204030204" pitchFamily="49" charset="0"/>
                <a:cs typeface="Consolas" panose="020B0609020204030204" pitchFamily="49" charset="0"/>
              </a:rPr>
              <a:t>&gt;</a:t>
            </a:r>
            <a:endParaRPr lang="en-US" sz="2000"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55D37DAB-80B8-4AB9-BA96-DD8530C9F2C5}"/>
              </a:ext>
            </a:extLst>
          </p:cNvPr>
          <p:cNvSpPr txBox="1"/>
          <p:nvPr/>
        </p:nvSpPr>
        <p:spPr>
          <a:xfrm>
            <a:off x="7186194" y="1965960"/>
            <a:ext cx="3624146" cy="1323439"/>
          </a:xfrm>
          <a:prstGeom prst="rect">
            <a:avLst/>
          </a:prstGeom>
          <a:noFill/>
        </p:spPr>
        <p:txBody>
          <a:bodyPr wrap="square" rtlCol="0">
            <a:spAutoFit/>
          </a:bodyPr>
          <a:lstStyle/>
          <a:p>
            <a:r>
              <a:rPr lang="en-US" sz="2000" i="1" dirty="0">
                <a:latin typeface="Consolas" panose="020B0609020204030204" pitchFamily="49" charset="0"/>
                <a:cs typeface="Consolas" panose="020B0609020204030204" pitchFamily="49" charset="0"/>
              </a:rPr>
              <a:t>&lt;</a:t>
            </a:r>
            <a:r>
              <a:rPr lang="en-US" sz="2000" dirty="0" err="1">
                <a:latin typeface="Consolas" panose="020B0609020204030204" pitchFamily="49" charset="0"/>
                <a:cs typeface="Consolas" panose="020B0609020204030204" pitchFamily="49" charset="0"/>
              </a:rPr>
              <a:t>img</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src</a:t>
            </a:r>
            <a:r>
              <a:rPr lang="en-US" sz="2000" dirty="0">
                <a:latin typeface="Consolas" panose="020B0609020204030204" pitchFamily="49" charset="0"/>
                <a:cs typeface="Consolas" panose="020B0609020204030204" pitchFamily="49" charset="0"/>
              </a:rPr>
              <a:t>="picture.gif" </a:t>
            </a:r>
            <a:r>
              <a:rPr lang="en-US" sz="2000" dirty="0" err="1">
                <a:latin typeface="Consolas" panose="020B0609020204030204" pitchFamily="49" charset="0"/>
                <a:cs typeface="Consolas" panose="020B0609020204030204" pitchFamily="49" charset="0"/>
              </a:rPr>
              <a:t>onMouseOver</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javascript:hello</a:t>
            </a:r>
            <a:r>
              <a:rPr lang="en-US" sz="2000" dirty="0">
                <a:latin typeface="Consolas" panose="020B0609020204030204" pitchFamily="49" charset="0"/>
                <a:cs typeface="Consolas" panose="020B0609020204030204" pitchFamily="49" charset="0"/>
              </a:rPr>
              <a:t>()"</a:t>
            </a:r>
            <a:r>
              <a:rPr lang="en-US" sz="2000" i="1" dirty="0">
                <a:latin typeface="Consolas" panose="020B0609020204030204" pitchFamily="49" charset="0"/>
                <a:cs typeface="Consolas" panose="020B0609020204030204" pitchFamily="49" charset="0"/>
              </a:rPr>
              <a:t>&gt;</a:t>
            </a:r>
            <a:br>
              <a:rPr lang="en-US" sz="2000" dirty="0">
                <a:latin typeface="Consolas" panose="020B0609020204030204" pitchFamily="49" charset="0"/>
                <a:cs typeface="Consolas" panose="020B0609020204030204" pitchFamily="49" charset="0"/>
              </a:rPr>
            </a:b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31840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F3E9B6-9D57-47D5-9BF1-405745E04BBC}"/>
              </a:ext>
            </a:extLst>
          </p:cNvPr>
          <p:cNvSpPr>
            <a:spLocks noGrp="1"/>
          </p:cNvSpPr>
          <p:nvPr>
            <p:ph type="title"/>
          </p:nvPr>
        </p:nvSpPr>
        <p:spPr/>
        <p:txBody>
          <a:bodyPr/>
          <a:lstStyle/>
          <a:p>
            <a:r>
              <a:rPr lang="en-US" dirty="0"/>
              <a:t>Session and cookie</a:t>
            </a:r>
          </a:p>
        </p:txBody>
      </p:sp>
      <p:sp>
        <p:nvSpPr>
          <p:cNvPr id="5" name="Text Placeholder 4">
            <a:extLst>
              <a:ext uri="{FF2B5EF4-FFF2-40B4-BE49-F238E27FC236}">
                <a16:creationId xmlns:a16="http://schemas.microsoft.com/office/drawing/2014/main" id="{3910C741-F53C-4639-A710-E5AEF8CBB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4797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84475A-A98C-44AF-95EF-861E1E470C69}"/>
              </a:ext>
            </a:extLst>
          </p:cNvPr>
          <p:cNvSpPr>
            <a:spLocks noGrp="1"/>
          </p:cNvSpPr>
          <p:nvPr>
            <p:ph type="title"/>
          </p:nvPr>
        </p:nvSpPr>
        <p:spPr/>
        <p:txBody>
          <a:bodyPr/>
          <a:lstStyle/>
          <a:p>
            <a:r>
              <a:rPr lang="en-US" dirty="0"/>
              <a:t>Why use sessions or cookies?</a:t>
            </a:r>
          </a:p>
        </p:txBody>
      </p:sp>
      <p:sp>
        <p:nvSpPr>
          <p:cNvPr id="5" name="Content Placeholder 4">
            <a:extLst>
              <a:ext uri="{FF2B5EF4-FFF2-40B4-BE49-F238E27FC236}">
                <a16:creationId xmlns:a16="http://schemas.microsoft.com/office/drawing/2014/main" id="{F5E75CCA-E6A9-411E-B907-4926BE548143}"/>
              </a:ext>
            </a:extLst>
          </p:cNvPr>
          <p:cNvSpPr>
            <a:spLocks noGrp="1"/>
          </p:cNvSpPr>
          <p:nvPr>
            <p:ph idx="1"/>
          </p:nvPr>
        </p:nvSpPr>
        <p:spPr/>
        <p:txBody>
          <a:bodyPr>
            <a:noAutofit/>
          </a:bodyPr>
          <a:lstStyle/>
          <a:p>
            <a:r>
              <a:rPr lang="en-US" sz="2400" dirty="0"/>
              <a:t>It is often useful for web sites to keep track of the behavior and properties</a:t>
            </a:r>
            <a:br>
              <a:rPr lang="en-US" sz="2400" dirty="0"/>
            </a:br>
            <a:r>
              <a:rPr lang="en-US" sz="2400" dirty="0"/>
              <a:t>of its users.</a:t>
            </a:r>
          </a:p>
          <a:p>
            <a:r>
              <a:rPr lang="en-US" sz="2400" dirty="0"/>
              <a:t>The HTTP protocol is stateless</a:t>
            </a:r>
          </a:p>
          <a:p>
            <a:r>
              <a:rPr lang="en-US" sz="2400" dirty="0"/>
              <a:t>Session encapsulates information about a visitor that persists beyond the loading of a single page</a:t>
            </a:r>
          </a:p>
          <a:p>
            <a:r>
              <a:rPr lang="en-US" sz="2400" dirty="0"/>
              <a:t>several approaches for web servers to maintain session information for their users</a:t>
            </a:r>
          </a:p>
          <a:p>
            <a:pPr lvl="1"/>
            <a:r>
              <a:rPr lang="en-US" sz="2400" dirty="0"/>
              <a:t>Passing session information via GET or POST</a:t>
            </a:r>
          </a:p>
          <a:p>
            <a:pPr lvl="1"/>
            <a:r>
              <a:rPr lang="en-US" sz="2400" dirty="0"/>
              <a:t>Maintaining cookies</a:t>
            </a:r>
          </a:p>
          <a:p>
            <a:pPr lvl="1"/>
            <a:r>
              <a:rPr lang="en-US" sz="2400" dirty="0"/>
              <a:t>Implementing Server-side sessions management</a:t>
            </a:r>
            <a:br>
              <a:rPr lang="en-US" sz="2400" dirty="0"/>
            </a:br>
            <a:br>
              <a:rPr lang="en-US" sz="2400" dirty="0"/>
            </a:br>
            <a:br>
              <a:rPr lang="en-US" sz="2400" dirty="0"/>
            </a:br>
            <a:br>
              <a:rPr lang="en-US" sz="2400" dirty="0"/>
            </a:br>
            <a:endParaRPr lang="en-US" sz="2400" dirty="0"/>
          </a:p>
        </p:txBody>
      </p:sp>
    </p:spTree>
    <p:extLst>
      <p:ext uri="{BB962C8B-B14F-4D97-AF65-F5344CB8AC3E}">
        <p14:creationId xmlns:p14="http://schemas.microsoft.com/office/powerpoint/2010/main" val="3015050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2F34-FDC9-4E64-A621-928CE58450AC}"/>
              </a:ext>
            </a:extLst>
          </p:cNvPr>
          <p:cNvSpPr>
            <a:spLocks noGrp="1"/>
          </p:cNvSpPr>
          <p:nvPr>
            <p:ph type="title"/>
          </p:nvPr>
        </p:nvSpPr>
        <p:spPr/>
        <p:txBody>
          <a:bodyPr/>
          <a:lstStyle/>
          <a:p>
            <a:r>
              <a:rPr lang="en-US" dirty="0"/>
              <a:t>Why use sessions or cookies?</a:t>
            </a:r>
          </a:p>
        </p:txBody>
      </p:sp>
      <p:pic>
        <p:nvPicPr>
          <p:cNvPr id="7" name="Content Placeholder 6">
            <a:extLst>
              <a:ext uri="{FF2B5EF4-FFF2-40B4-BE49-F238E27FC236}">
                <a16:creationId xmlns:a16="http://schemas.microsoft.com/office/drawing/2014/main" id="{8DFE7815-E873-4431-A3C7-0CAF1F3C07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2254" y="1965960"/>
            <a:ext cx="8080300" cy="4488367"/>
          </a:xfrm>
        </p:spPr>
      </p:pic>
    </p:spTree>
    <p:extLst>
      <p:ext uri="{BB962C8B-B14F-4D97-AF65-F5344CB8AC3E}">
        <p14:creationId xmlns:p14="http://schemas.microsoft.com/office/powerpoint/2010/main" val="28296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76E8-F164-4FD0-BE45-50236AC87063}"/>
              </a:ext>
            </a:extLst>
          </p:cNvPr>
          <p:cNvSpPr>
            <a:spLocks noGrp="1"/>
          </p:cNvSpPr>
          <p:nvPr>
            <p:ph type="title"/>
          </p:nvPr>
        </p:nvSpPr>
        <p:spPr>
          <a:xfrm>
            <a:off x="451624" y="333049"/>
            <a:ext cx="9875520" cy="1356360"/>
          </a:xfrm>
        </p:spPr>
        <p:txBody>
          <a:bodyPr/>
          <a:lstStyle/>
          <a:p>
            <a:r>
              <a:rPr lang="en-US" dirty="0"/>
              <a:t>Sessions</a:t>
            </a:r>
          </a:p>
        </p:txBody>
      </p:sp>
      <p:sp>
        <p:nvSpPr>
          <p:cNvPr id="3" name="Content Placeholder 2">
            <a:extLst>
              <a:ext uri="{FF2B5EF4-FFF2-40B4-BE49-F238E27FC236}">
                <a16:creationId xmlns:a16="http://schemas.microsoft.com/office/drawing/2014/main" id="{130B61CF-7802-4E15-99EB-AAAEF87FA014}"/>
              </a:ext>
            </a:extLst>
          </p:cNvPr>
          <p:cNvSpPr>
            <a:spLocks noGrp="1"/>
          </p:cNvSpPr>
          <p:nvPr>
            <p:ph idx="1"/>
          </p:nvPr>
        </p:nvSpPr>
        <p:spPr>
          <a:xfrm>
            <a:off x="1143000" y="1555595"/>
            <a:ext cx="9872871" cy="4038600"/>
          </a:xfrm>
        </p:spPr>
        <p:txBody>
          <a:bodyPr>
            <a:noAutofit/>
          </a:bodyPr>
          <a:lstStyle/>
          <a:p>
            <a:r>
              <a:rPr lang="en-US" sz="2400" dirty="0">
                <a:ea typeface="ＭＳ Ｐゴシック" charset="0"/>
                <a:cs typeface="ＭＳ Ｐゴシック" charset="0"/>
              </a:rPr>
              <a:t>A sequence of requests and responses from one browser  to one (or more) sites</a:t>
            </a:r>
          </a:p>
          <a:p>
            <a:r>
              <a:rPr lang="en-US" sz="2400" dirty="0"/>
              <a:t>the server generates a small segment of invisible code capturing the user’s session information and inserts it into the page being delivered to the client using the mechanism of </a:t>
            </a:r>
            <a:r>
              <a:rPr lang="en-US" sz="2400" b="1" i="1" dirty="0"/>
              <a:t>hidden fields</a:t>
            </a:r>
            <a:r>
              <a:rPr lang="en-US" sz="2400" b="1" dirty="0"/>
              <a:t>. </a:t>
            </a:r>
          </a:p>
          <a:p>
            <a:r>
              <a:rPr lang="en-US" sz="2400" dirty="0"/>
              <a:t>Each time the user navigates to a new page, this code passes the user’s session information to the server allowing it to “remember” the user’s state.</a:t>
            </a:r>
          </a:p>
          <a:p>
            <a:pPr marL="45720" indent="0">
              <a:buNone/>
            </a:pPr>
            <a:br>
              <a:rPr lang="en-US" sz="2400" dirty="0"/>
            </a:br>
            <a:br>
              <a:rPr lang="en-US" sz="2400" dirty="0"/>
            </a:br>
            <a:br>
              <a:rPr lang="en-US" sz="2400" b="1" dirty="0"/>
            </a:br>
            <a:endParaRPr lang="en-US" sz="2400" dirty="0"/>
          </a:p>
        </p:txBody>
      </p:sp>
    </p:spTree>
    <p:extLst>
      <p:ext uri="{BB962C8B-B14F-4D97-AF65-F5344CB8AC3E}">
        <p14:creationId xmlns:p14="http://schemas.microsoft.com/office/powerpoint/2010/main" val="4160377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88620" y="64440"/>
            <a:ext cx="4468540" cy="1143000"/>
          </a:xfrm>
        </p:spPr>
        <p:txBody>
          <a:bodyPr>
            <a:normAutofit/>
          </a:bodyPr>
          <a:lstStyle/>
          <a:p>
            <a:r>
              <a:rPr lang="en-US" sz="4800" dirty="0">
                <a:ea typeface="ＭＳ Ｐゴシック" charset="0"/>
                <a:cs typeface="ＭＳ Ｐゴシック" charset="0"/>
              </a:rPr>
              <a:t>Session tokens</a:t>
            </a:r>
          </a:p>
        </p:txBody>
      </p:sp>
      <p:grpSp>
        <p:nvGrpSpPr>
          <p:cNvPr id="37890" name="Group 36"/>
          <p:cNvGrpSpPr>
            <a:grpSpLocks/>
          </p:cNvGrpSpPr>
          <p:nvPr/>
        </p:nvGrpSpPr>
        <p:grpSpPr bwMode="auto">
          <a:xfrm>
            <a:off x="508001" y="1295401"/>
            <a:ext cx="1625600" cy="4740275"/>
            <a:chOff x="381000" y="1736725"/>
            <a:chExt cx="1219200" cy="4740275"/>
          </a:xfrm>
        </p:grpSpPr>
        <p:sp>
          <p:nvSpPr>
            <p:cNvPr id="1323012" name="Rectangle 4"/>
            <p:cNvSpPr>
              <a:spLocks noChangeArrowheads="1"/>
            </p:cNvSpPr>
            <p:nvPr/>
          </p:nvSpPr>
          <p:spPr bwMode="auto">
            <a:xfrm>
              <a:off x="381000" y="2133600"/>
              <a:ext cx="1219200" cy="4343400"/>
            </a:xfrm>
            <a:prstGeom prst="rect">
              <a:avLst/>
            </a:prstGeom>
            <a:solidFill>
              <a:schemeClr val="accent1"/>
            </a:solidFill>
            <a:ln w="12700" algn="ctr">
              <a:solidFill>
                <a:schemeClr val="tx1"/>
              </a:solidFill>
              <a:miter lim="800000"/>
              <a:headEnd/>
              <a:tailEnd type="none" w="lg" len="med"/>
            </a:ln>
            <a:effectLst/>
          </p:spPr>
          <p:txBody>
            <a:bodyPr wrap="none" anchor="ctr"/>
            <a:lstStyle/>
            <a:p>
              <a:pPr defTabSz="1219170">
                <a:defRPr/>
              </a:pPr>
              <a:endParaRPr lang="en-US" sz="2400">
                <a:solidFill>
                  <a:prstClr val="black"/>
                </a:solidFill>
                <a:latin typeface="Calibri"/>
              </a:endParaRPr>
            </a:p>
          </p:txBody>
        </p:sp>
        <p:sp>
          <p:nvSpPr>
            <p:cNvPr id="1323015" name="Text Box 7"/>
            <p:cNvSpPr txBox="1">
              <a:spLocks noChangeArrowheads="1"/>
            </p:cNvSpPr>
            <p:nvPr/>
          </p:nvSpPr>
          <p:spPr bwMode="auto">
            <a:xfrm>
              <a:off x="457200" y="1736725"/>
              <a:ext cx="909721" cy="461665"/>
            </a:xfrm>
            <a:prstGeom prst="rect">
              <a:avLst/>
            </a:prstGeom>
            <a:noFill/>
            <a:ln w="12700" algn="ctr">
              <a:noFill/>
              <a:miter lim="800000"/>
              <a:headEnd/>
              <a:tailEnd type="none" w="lg" len="med"/>
            </a:ln>
            <a:effectLst/>
          </p:spPr>
          <p:txBody>
            <a:bodyPr wrap="none">
              <a:spAutoFit/>
            </a:bodyPr>
            <a:lstStyle/>
            <a:p>
              <a:pPr defTabSz="1219170">
                <a:defRPr/>
              </a:pPr>
              <a:r>
                <a:rPr lang="en-US" sz="2400">
                  <a:solidFill>
                    <a:prstClr val="black"/>
                  </a:solidFill>
                  <a:latin typeface="Calibri"/>
                </a:rPr>
                <a:t>Browser</a:t>
              </a:r>
            </a:p>
          </p:txBody>
        </p:sp>
      </p:grpSp>
      <p:sp>
        <p:nvSpPr>
          <p:cNvPr id="1323013" name="Rectangle 5"/>
          <p:cNvSpPr>
            <a:spLocks noChangeArrowheads="1"/>
          </p:cNvSpPr>
          <p:nvPr/>
        </p:nvSpPr>
        <p:spPr bwMode="auto">
          <a:xfrm>
            <a:off x="9753600" y="1676400"/>
            <a:ext cx="1625600" cy="4343400"/>
          </a:xfrm>
          <a:prstGeom prst="rect">
            <a:avLst/>
          </a:prstGeom>
          <a:solidFill>
            <a:schemeClr val="accent1"/>
          </a:solidFill>
          <a:ln w="12700" algn="ctr">
            <a:solidFill>
              <a:schemeClr val="tx1"/>
            </a:solidFill>
            <a:miter lim="800000"/>
            <a:headEnd/>
            <a:tailEnd type="none" w="lg" len="med"/>
          </a:ln>
          <a:effectLst/>
        </p:spPr>
        <p:txBody>
          <a:bodyPr wrap="none" anchor="ctr"/>
          <a:lstStyle/>
          <a:p>
            <a:pPr defTabSz="1219170">
              <a:defRPr/>
            </a:pPr>
            <a:endParaRPr lang="en-US" sz="2400">
              <a:solidFill>
                <a:prstClr val="white"/>
              </a:solidFill>
              <a:latin typeface="Calibri"/>
            </a:endParaRPr>
          </a:p>
        </p:txBody>
      </p:sp>
      <p:grpSp>
        <p:nvGrpSpPr>
          <p:cNvPr id="37892" name="Group 53"/>
          <p:cNvGrpSpPr>
            <a:grpSpLocks/>
          </p:cNvGrpSpPr>
          <p:nvPr/>
        </p:nvGrpSpPr>
        <p:grpSpPr bwMode="auto">
          <a:xfrm>
            <a:off x="2133600" y="1500168"/>
            <a:ext cx="7620000" cy="1110798"/>
            <a:chOff x="1600200" y="1652297"/>
            <a:chExt cx="5715000" cy="1111244"/>
          </a:xfrm>
        </p:grpSpPr>
        <p:cxnSp>
          <p:nvCxnSpPr>
            <p:cNvPr id="37908" name="Straight Arrow Connector 39"/>
            <p:cNvCxnSpPr>
              <a:cxnSpLocks noChangeShapeType="1"/>
            </p:cNvCxnSpPr>
            <p:nvPr/>
          </p:nvCxnSpPr>
          <p:spPr bwMode="auto">
            <a:xfrm>
              <a:off x="1600200" y="2133600"/>
              <a:ext cx="5105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7909" name="TextBox 40"/>
            <p:cNvSpPr txBox="1">
              <a:spLocks noChangeArrowheads="1"/>
            </p:cNvSpPr>
            <p:nvPr/>
          </p:nvSpPr>
          <p:spPr bwMode="auto">
            <a:xfrm>
              <a:off x="2057400" y="1652297"/>
              <a:ext cx="1815400" cy="502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defTabSz="1219170" eaLnBrk="1" hangingPunct="1"/>
              <a:r>
                <a:rPr lang="en-US" sz="2667" dirty="0">
                  <a:solidFill>
                    <a:prstClr val="black"/>
                  </a:solidFill>
                  <a:latin typeface="Calibri"/>
                </a:rPr>
                <a:t>GET /</a:t>
              </a:r>
              <a:r>
                <a:rPr lang="en-US" sz="2667" dirty="0" err="1">
                  <a:solidFill>
                    <a:prstClr val="black"/>
                  </a:solidFill>
                  <a:latin typeface="Calibri"/>
                </a:rPr>
                <a:t>index.html</a:t>
              </a:r>
              <a:endParaRPr lang="en-US" sz="2667" dirty="0">
                <a:solidFill>
                  <a:prstClr val="black"/>
                </a:solidFill>
                <a:latin typeface="Calibri"/>
              </a:endParaRPr>
            </a:p>
          </p:txBody>
        </p:sp>
        <p:cxnSp>
          <p:nvCxnSpPr>
            <p:cNvPr id="37910" name="Straight Arrow Connector 42"/>
            <p:cNvCxnSpPr>
              <a:cxnSpLocks noChangeShapeType="1"/>
            </p:cNvCxnSpPr>
            <p:nvPr/>
          </p:nvCxnSpPr>
          <p:spPr bwMode="auto">
            <a:xfrm rot="10800000" flipV="1">
              <a:off x="2079662" y="2362215"/>
              <a:ext cx="5235538" cy="1"/>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7911" name="TextBox 43"/>
            <p:cNvSpPr txBox="1">
              <a:spLocks noChangeArrowheads="1"/>
            </p:cNvSpPr>
            <p:nvPr/>
          </p:nvSpPr>
          <p:spPr bwMode="auto">
            <a:xfrm>
              <a:off x="3811997" y="2260573"/>
              <a:ext cx="3182506" cy="502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defTabSz="1219170" eaLnBrk="1" hangingPunct="1"/>
              <a:r>
                <a:rPr lang="en-US" sz="2667" dirty="0">
                  <a:solidFill>
                    <a:prstClr val="black"/>
                  </a:solidFill>
                  <a:latin typeface="Calibri"/>
                </a:rPr>
                <a:t>set anonymous session token</a:t>
              </a:r>
            </a:p>
          </p:txBody>
        </p:sp>
      </p:grpSp>
      <p:grpSp>
        <p:nvGrpSpPr>
          <p:cNvPr id="5" name="Group 54"/>
          <p:cNvGrpSpPr>
            <a:grpSpLocks/>
          </p:cNvGrpSpPr>
          <p:nvPr/>
        </p:nvGrpSpPr>
        <p:grpSpPr bwMode="auto">
          <a:xfrm>
            <a:off x="2133600" y="2674986"/>
            <a:ext cx="6807200" cy="913199"/>
            <a:chOff x="1600200" y="2827543"/>
            <a:chExt cx="5105400" cy="913019"/>
          </a:xfrm>
        </p:grpSpPr>
        <p:cxnSp>
          <p:nvCxnSpPr>
            <p:cNvPr id="37906" name="Straight Arrow Connector 45"/>
            <p:cNvCxnSpPr>
              <a:cxnSpLocks noChangeShapeType="1"/>
            </p:cNvCxnSpPr>
            <p:nvPr/>
          </p:nvCxnSpPr>
          <p:spPr bwMode="auto">
            <a:xfrm>
              <a:off x="1600200" y="3299182"/>
              <a:ext cx="5105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7907" name="TextBox 46"/>
            <p:cNvSpPr txBox="1">
              <a:spLocks noChangeArrowheads="1"/>
            </p:cNvSpPr>
            <p:nvPr/>
          </p:nvSpPr>
          <p:spPr bwMode="auto">
            <a:xfrm>
              <a:off x="2057400" y="2827543"/>
              <a:ext cx="2813607" cy="913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defTabSz="1219170" eaLnBrk="1" hangingPunct="1"/>
              <a:r>
                <a:rPr lang="en-US" sz="2667" dirty="0">
                  <a:solidFill>
                    <a:prstClr val="black"/>
                  </a:solidFill>
                  <a:latin typeface="Calibri"/>
                </a:rPr>
                <a:t>GET /</a:t>
              </a:r>
              <a:r>
                <a:rPr lang="en-US" sz="2667" dirty="0" err="1">
                  <a:solidFill>
                    <a:prstClr val="black"/>
                  </a:solidFill>
                  <a:latin typeface="Calibri"/>
                </a:rPr>
                <a:t>books.html</a:t>
              </a:r>
              <a:endParaRPr lang="en-US" sz="2667" dirty="0">
                <a:solidFill>
                  <a:prstClr val="black"/>
                </a:solidFill>
                <a:latin typeface="Calibri"/>
              </a:endParaRPr>
            </a:p>
            <a:p>
              <a:pPr defTabSz="1219170" eaLnBrk="1" hangingPunct="1"/>
              <a:r>
                <a:rPr lang="en-US" sz="2667" dirty="0">
                  <a:solidFill>
                    <a:prstClr val="black"/>
                  </a:solidFill>
                  <a:latin typeface="Calibri"/>
                </a:rPr>
                <a:t>anonymous session token</a:t>
              </a:r>
            </a:p>
          </p:txBody>
        </p:sp>
      </p:grpSp>
      <p:grpSp>
        <p:nvGrpSpPr>
          <p:cNvPr id="6" name="Group 55"/>
          <p:cNvGrpSpPr>
            <a:grpSpLocks/>
          </p:cNvGrpSpPr>
          <p:nvPr/>
        </p:nvGrpSpPr>
        <p:grpSpPr bwMode="auto">
          <a:xfrm>
            <a:off x="2133600" y="3632199"/>
            <a:ext cx="7620000" cy="1420229"/>
            <a:chOff x="1600200" y="3733830"/>
            <a:chExt cx="5715002" cy="1420047"/>
          </a:xfrm>
        </p:grpSpPr>
        <p:cxnSp>
          <p:nvCxnSpPr>
            <p:cNvPr id="37902" name="Straight Arrow Connector 47"/>
            <p:cNvCxnSpPr>
              <a:cxnSpLocks noChangeShapeType="1"/>
            </p:cNvCxnSpPr>
            <p:nvPr/>
          </p:nvCxnSpPr>
          <p:spPr bwMode="auto">
            <a:xfrm>
              <a:off x="1600200" y="4241765"/>
              <a:ext cx="5105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7903" name="TextBox 48"/>
            <p:cNvSpPr txBox="1">
              <a:spLocks noChangeArrowheads="1"/>
            </p:cNvSpPr>
            <p:nvPr/>
          </p:nvSpPr>
          <p:spPr bwMode="auto">
            <a:xfrm>
              <a:off x="2079662" y="3733830"/>
              <a:ext cx="2492606" cy="913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defTabSz="1219170" eaLnBrk="1" hangingPunct="1"/>
              <a:r>
                <a:rPr lang="en-US" sz="2667" dirty="0">
                  <a:solidFill>
                    <a:prstClr val="black"/>
                  </a:solidFill>
                  <a:latin typeface="Calibri"/>
                </a:rPr>
                <a:t>POST /do-login</a:t>
              </a:r>
            </a:p>
            <a:p>
              <a:pPr defTabSz="1219170" eaLnBrk="1" hangingPunct="1"/>
              <a:r>
                <a:rPr lang="en-US" sz="2667" dirty="0">
                  <a:solidFill>
                    <a:prstClr val="black"/>
                  </a:solidFill>
                  <a:latin typeface="Calibri"/>
                </a:rPr>
                <a:t>Username &amp; password</a:t>
              </a:r>
            </a:p>
          </p:txBody>
        </p:sp>
        <p:cxnSp>
          <p:nvCxnSpPr>
            <p:cNvPr id="37904" name="Straight Arrow Connector 49"/>
            <p:cNvCxnSpPr>
              <a:cxnSpLocks noChangeShapeType="1"/>
            </p:cNvCxnSpPr>
            <p:nvPr/>
          </p:nvCxnSpPr>
          <p:spPr bwMode="auto">
            <a:xfrm rot="10800000" flipV="1">
              <a:off x="2133601" y="4728963"/>
              <a:ext cx="5181601" cy="1"/>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7905" name="TextBox 50"/>
            <p:cNvSpPr txBox="1">
              <a:spLocks noChangeArrowheads="1"/>
            </p:cNvSpPr>
            <p:nvPr/>
          </p:nvSpPr>
          <p:spPr bwMode="auto">
            <a:xfrm>
              <a:off x="3048000" y="4651176"/>
              <a:ext cx="3837543" cy="502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defTabSz="1219170" eaLnBrk="1" hangingPunct="1"/>
              <a:r>
                <a:rPr lang="en-US" sz="2667">
                  <a:solidFill>
                    <a:prstClr val="black"/>
                  </a:solidFill>
                  <a:latin typeface="Calibri"/>
                </a:rPr>
                <a:t>elevate to a logged-in session token</a:t>
              </a:r>
            </a:p>
          </p:txBody>
        </p:sp>
      </p:grpSp>
      <p:grpSp>
        <p:nvGrpSpPr>
          <p:cNvPr id="7" name="Group 56"/>
          <p:cNvGrpSpPr>
            <a:grpSpLocks/>
          </p:cNvGrpSpPr>
          <p:nvPr/>
        </p:nvGrpSpPr>
        <p:grpSpPr bwMode="auto">
          <a:xfrm>
            <a:off x="2133600" y="5228351"/>
            <a:ext cx="6807200" cy="913199"/>
            <a:chOff x="1600200" y="5214396"/>
            <a:chExt cx="5105400" cy="913019"/>
          </a:xfrm>
        </p:grpSpPr>
        <p:cxnSp>
          <p:nvCxnSpPr>
            <p:cNvPr id="37900" name="Straight Arrow Connector 51"/>
            <p:cNvCxnSpPr>
              <a:cxnSpLocks noChangeShapeType="1"/>
            </p:cNvCxnSpPr>
            <p:nvPr/>
          </p:nvCxnSpPr>
          <p:spPr bwMode="auto">
            <a:xfrm>
              <a:off x="1600200" y="5737582"/>
              <a:ext cx="5105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7901" name="TextBox 52"/>
            <p:cNvSpPr txBox="1">
              <a:spLocks noChangeArrowheads="1"/>
            </p:cNvSpPr>
            <p:nvPr/>
          </p:nvSpPr>
          <p:spPr bwMode="auto">
            <a:xfrm>
              <a:off x="2133600" y="5214396"/>
              <a:ext cx="2568540" cy="913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defTabSz="1219170" eaLnBrk="1" hangingPunct="1"/>
              <a:r>
                <a:rPr lang="en-US" sz="2667" dirty="0">
                  <a:solidFill>
                    <a:prstClr val="black"/>
                  </a:solidFill>
                  <a:latin typeface="Calibri"/>
                </a:rPr>
                <a:t>POST /checkout</a:t>
              </a:r>
            </a:p>
            <a:p>
              <a:pPr defTabSz="1219170" eaLnBrk="1" hangingPunct="1"/>
              <a:r>
                <a:rPr lang="en-US" sz="2667" dirty="0">
                  <a:solidFill>
                    <a:prstClr val="black"/>
                  </a:solidFill>
                  <a:latin typeface="Calibri"/>
                </a:rPr>
                <a:t>logged-in session token</a:t>
              </a:r>
            </a:p>
          </p:txBody>
        </p:sp>
      </p:grpSp>
      <p:sp>
        <p:nvSpPr>
          <p:cNvPr id="58" name="Rounded Rectangular Callout 57"/>
          <p:cNvSpPr>
            <a:spLocks noChangeArrowheads="1"/>
          </p:cNvSpPr>
          <p:nvPr/>
        </p:nvSpPr>
        <p:spPr bwMode="auto">
          <a:xfrm>
            <a:off x="9855202" y="3400424"/>
            <a:ext cx="1987551" cy="1298576"/>
          </a:xfrm>
          <a:prstGeom prst="wedgeRoundRectCallout">
            <a:avLst>
              <a:gd name="adj1" fmla="val -80561"/>
              <a:gd name="adj2" fmla="val 14108"/>
              <a:gd name="adj3" fmla="val 16667"/>
            </a:avLst>
          </a:prstGeom>
          <a:solidFill>
            <a:schemeClr val="accent6">
              <a:lumMod val="75000"/>
            </a:schemeClr>
          </a:solidFill>
          <a:ln w="12700">
            <a:solidFill>
              <a:schemeClr val="tx1"/>
            </a:solidFill>
            <a:round/>
            <a:headEnd/>
            <a:tailEnd type="triangle" w="lg" len="med"/>
          </a:ln>
        </p:spPr>
        <p:txBody>
          <a:bodyPr wrap="none"/>
          <a:lstStyle/>
          <a:p>
            <a:pPr algn="ctr" defTabSz="1219170"/>
            <a:r>
              <a:rPr lang="en-US" sz="2400" b="1" dirty="0">
                <a:solidFill>
                  <a:srgbClr val="FFFFFF"/>
                </a:solidFill>
                <a:latin typeface="Calibri"/>
              </a:rPr>
              <a:t>check </a:t>
            </a:r>
            <a:br>
              <a:rPr lang="en-US" sz="2400" b="1" dirty="0">
                <a:solidFill>
                  <a:srgbClr val="FFFFFF"/>
                </a:solidFill>
                <a:latin typeface="Calibri"/>
              </a:rPr>
            </a:br>
            <a:r>
              <a:rPr lang="en-US" sz="2400" b="1" dirty="0">
                <a:solidFill>
                  <a:srgbClr val="FFFFFF"/>
                </a:solidFill>
                <a:latin typeface="Calibri"/>
              </a:rPr>
              <a:t>credentials</a:t>
            </a:r>
          </a:p>
          <a:p>
            <a:pPr algn="ctr" defTabSz="1219170"/>
            <a:r>
              <a:rPr lang="en-US" sz="2400" b="1" dirty="0">
                <a:solidFill>
                  <a:srgbClr val="FFFFFF"/>
                </a:solidFill>
                <a:latin typeface="Calibri"/>
              </a:rPr>
              <a:t>(crypto)</a:t>
            </a:r>
          </a:p>
        </p:txBody>
      </p:sp>
      <p:sp>
        <p:nvSpPr>
          <p:cNvPr id="59" name="Rounded Rectangular Callout 58"/>
          <p:cNvSpPr>
            <a:spLocks noChangeArrowheads="1"/>
          </p:cNvSpPr>
          <p:nvPr/>
        </p:nvSpPr>
        <p:spPr bwMode="auto">
          <a:xfrm>
            <a:off x="9899650" y="5308601"/>
            <a:ext cx="1987551" cy="1069975"/>
          </a:xfrm>
          <a:prstGeom prst="wedgeRoundRectCallout">
            <a:avLst>
              <a:gd name="adj1" fmla="val -86710"/>
              <a:gd name="adj2" fmla="val -10915"/>
              <a:gd name="adj3" fmla="val 16667"/>
            </a:avLst>
          </a:prstGeom>
          <a:solidFill>
            <a:srgbClr val="E46C0A"/>
          </a:solidFill>
          <a:ln w="12700">
            <a:solidFill>
              <a:schemeClr val="tx1"/>
            </a:solidFill>
            <a:round/>
            <a:headEnd/>
            <a:tailEnd type="triangle" w="lg" len="med"/>
          </a:ln>
        </p:spPr>
        <p:txBody>
          <a:bodyPr wrap="none"/>
          <a:lstStyle/>
          <a:p>
            <a:pPr algn="ctr" defTabSz="1219170"/>
            <a:r>
              <a:rPr lang="en-US" sz="2400" b="1" dirty="0">
                <a:solidFill>
                  <a:srgbClr val="FFFFFF"/>
                </a:solidFill>
                <a:latin typeface="Calibri"/>
              </a:rPr>
              <a:t>Validate</a:t>
            </a:r>
          </a:p>
          <a:p>
            <a:pPr algn="ctr" defTabSz="1219170"/>
            <a:r>
              <a:rPr lang="en-US" sz="2400" b="1" dirty="0">
                <a:solidFill>
                  <a:srgbClr val="FFFFFF"/>
                </a:solidFill>
                <a:latin typeface="Calibri"/>
              </a:rPr>
              <a:t>token</a:t>
            </a:r>
          </a:p>
        </p:txBody>
      </p:sp>
      <p:sp>
        <p:nvSpPr>
          <p:cNvPr id="2" name="TextBox 1"/>
          <p:cNvSpPr txBox="1"/>
          <p:nvPr/>
        </p:nvSpPr>
        <p:spPr>
          <a:xfrm>
            <a:off x="9956801" y="1209358"/>
            <a:ext cx="1230209" cy="461665"/>
          </a:xfrm>
          <a:prstGeom prst="rect">
            <a:avLst/>
          </a:prstGeom>
          <a:noFill/>
        </p:spPr>
        <p:txBody>
          <a:bodyPr wrap="none" rtlCol="0">
            <a:spAutoFit/>
          </a:bodyPr>
          <a:lstStyle/>
          <a:p>
            <a:pPr defTabSz="1219170"/>
            <a:r>
              <a:rPr lang="en-US" sz="2400" dirty="0">
                <a:solidFill>
                  <a:prstClr val="black"/>
                </a:solidFill>
                <a:latin typeface="Calibri"/>
              </a:rPr>
              <a:t>web site</a:t>
            </a:r>
          </a:p>
        </p:txBody>
      </p:sp>
    </p:spTree>
    <p:extLst>
      <p:ext uri="{BB962C8B-B14F-4D97-AF65-F5344CB8AC3E}">
        <p14:creationId xmlns:p14="http://schemas.microsoft.com/office/powerpoint/2010/main" val="1263700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690E-98AC-4C1C-AEE6-161B3B8AFEC8}"/>
              </a:ext>
            </a:extLst>
          </p:cNvPr>
          <p:cNvSpPr>
            <a:spLocks noGrp="1"/>
          </p:cNvSpPr>
          <p:nvPr>
            <p:ph type="title"/>
          </p:nvPr>
        </p:nvSpPr>
        <p:spPr/>
        <p:txBody>
          <a:bodyPr/>
          <a:lstStyle/>
          <a:p>
            <a:r>
              <a:rPr lang="en-US" dirty="0"/>
              <a:t>Session Token problem</a:t>
            </a:r>
          </a:p>
        </p:txBody>
      </p:sp>
      <p:sp>
        <p:nvSpPr>
          <p:cNvPr id="3" name="Content Placeholder 2">
            <a:extLst>
              <a:ext uri="{FF2B5EF4-FFF2-40B4-BE49-F238E27FC236}">
                <a16:creationId xmlns:a16="http://schemas.microsoft.com/office/drawing/2014/main" id="{890E8858-D68E-4A0A-86E4-68B62AB424D6}"/>
              </a:ext>
            </a:extLst>
          </p:cNvPr>
          <p:cNvSpPr>
            <a:spLocks noGrp="1"/>
          </p:cNvSpPr>
          <p:nvPr>
            <p:ph idx="1"/>
          </p:nvPr>
        </p:nvSpPr>
        <p:spPr/>
        <p:txBody>
          <a:bodyPr>
            <a:normAutofit/>
          </a:bodyPr>
          <a:lstStyle/>
          <a:p>
            <a:r>
              <a:rPr lang="en-US" sz="2400" dirty="0"/>
              <a:t>particularly susceptible to man-in-the-middle attacks, unfortunately, since HTTP requests are unencrypted.</a:t>
            </a:r>
          </a:p>
          <a:p>
            <a:r>
              <a:rPr lang="en-US" sz="2400" dirty="0"/>
              <a:t>An attacker gaining access to the GET or POST variables being submitted</a:t>
            </a:r>
            <a:br>
              <a:rPr lang="en-US" sz="2400" dirty="0"/>
            </a:br>
            <a:r>
              <a:rPr lang="en-US" sz="2400" dirty="0"/>
              <a:t>by a user could hijack their session and assume their identity. </a:t>
            </a:r>
          </a:p>
          <a:p>
            <a:r>
              <a:rPr lang="en-US" sz="2400" dirty="0"/>
              <a:t>HTTPS must be used in conjunction with</a:t>
            </a:r>
            <a:br>
              <a:rPr lang="en-US" sz="2400" dirty="0"/>
            </a:br>
            <a:r>
              <a:rPr lang="en-US" sz="2400" dirty="0"/>
              <a:t>sessions implemented with GET or POST variables to protect the user from</a:t>
            </a:r>
            <a:br>
              <a:rPr lang="en-US" sz="2400" dirty="0"/>
            </a:br>
            <a:r>
              <a:rPr lang="en-US" sz="2400" dirty="0"/>
              <a:t>these attacks.</a:t>
            </a:r>
            <a:br>
              <a:rPr lang="en-US" sz="2400" dirty="0"/>
            </a:br>
            <a:endParaRPr lang="en-US" sz="2400" dirty="0"/>
          </a:p>
        </p:txBody>
      </p:sp>
    </p:spTree>
    <p:extLst>
      <p:ext uri="{BB962C8B-B14F-4D97-AF65-F5344CB8AC3E}">
        <p14:creationId xmlns:p14="http://schemas.microsoft.com/office/powerpoint/2010/main" val="2955409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BF3B-02B3-410C-8A20-35091E5FEA2A}"/>
              </a:ext>
            </a:extLst>
          </p:cNvPr>
          <p:cNvSpPr>
            <a:spLocks noGrp="1"/>
          </p:cNvSpPr>
          <p:nvPr>
            <p:ph type="title"/>
          </p:nvPr>
        </p:nvSpPr>
        <p:spPr/>
        <p:txBody>
          <a:bodyPr/>
          <a:lstStyle/>
          <a:p>
            <a:r>
              <a:rPr lang="en-US" dirty="0"/>
              <a:t>Modes of attacks on web applications</a:t>
            </a:r>
          </a:p>
        </p:txBody>
      </p:sp>
      <p:sp>
        <p:nvSpPr>
          <p:cNvPr id="3" name="Content Placeholder 2">
            <a:extLst>
              <a:ext uri="{FF2B5EF4-FFF2-40B4-BE49-F238E27FC236}">
                <a16:creationId xmlns:a16="http://schemas.microsoft.com/office/drawing/2014/main" id="{46B6818C-25B9-4540-AC40-C04C1493E142}"/>
              </a:ext>
            </a:extLst>
          </p:cNvPr>
          <p:cNvSpPr>
            <a:spLocks noGrp="1"/>
          </p:cNvSpPr>
          <p:nvPr>
            <p:ph idx="1"/>
          </p:nvPr>
        </p:nvSpPr>
        <p:spPr/>
        <p:txBody>
          <a:bodyPr>
            <a:normAutofit lnSpcReduction="10000"/>
          </a:bodyPr>
          <a:lstStyle/>
          <a:p>
            <a:r>
              <a:rPr lang="en-US" sz="2400" dirty="0"/>
              <a:t>Attack the connection between browser and web server</a:t>
            </a:r>
          </a:p>
          <a:p>
            <a:pPr lvl="1"/>
            <a:r>
              <a:rPr lang="en-US" sz="2400" dirty="0"/>
              <a:t>Steal password</a:t>
            </a:r>
          </a:p>
          <a:p>
            <a:pPr lvl="1"/>
            <a:r>
              <a:rPr lang="en-US" sz="2400" dirty="0"/>
              <a:t>Hijack existing connection</a:t>
            </a:r>
          </a:p>
          <a:p>
            <a:r>
              <a:rPr lang="en-US" sz="2400" dirty="0"/>
              <a:t>Attack the server</a:t>
            </a:r>
          </a:p>
          <a:p>
            <a:pPr lvl="1"/>
            <a:r>
              <a:rPr lang="en-US" sz="2400" dirty="0"/>
              <a:t>Inject code that does bad things</a:t>
            </a:r>
          </a:p>
          <a:p>
            <a:r>
              <a:rPr lang="en-US" sz="2400" dirty="0"/>
              <a:t>Attack the browser</a:t>
            </a:r>
          </a:p>
          <a:p>
            <a:pPr lvl="1"/>
            <a:r>
              <a:rPr lang="en-US" sz="2400" dirty="0"/>
              <a:t>Inject code that does bad things</a:t>
            </a:r>
          </a:p>
          <a:p>
            <a:r>
              <a:rPr lang="en-US" sz="2400" dirty="0"/>
              <a:t>Breach the browser, attack the client machine</a:t>
            </a:r>
          </a:p>
          <a:p>
            <a:r>
              <a:rPr lang="en-US" sz="2400" dirty="0"/>
              <a:t>Fool the user (phishing)</a:t>
            </a:r>
          </a:p>
        </p:txBody>
      </p:sp>
    </p:spTree>
    <p:extLst>
      <p:ext uri="{BB962C8B-B14F-4D97-AF65-F5344CB8AC3E}">
        <p14:creationId xmlns:p14="http://schemas.microsoft.com/office/powerpoint/2010/main" val="3373994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1373187" name="Rectangle 3"/>
          <p:cNvSpPr>
            <a:spLocks noGrp="1" noChangeArrowheads="1"/>
          </p:cNvSpPr>
          <p:nvPr>
            <p:ph type="title"/>
          </p:nvPr>
        </p:nvSpPr>
        <p:spPr>
          <a:xfrm>
            <a:off x="100013" y="18529"/>
            <a:ext cx="7772400" cy="838200"/>
          </a:xfrm>
        </p:spPr>
        <p:txBody>
          <a:bodyPr/>
          <a:lstStyle/>
          <a:p>
            <a:r>
              <a:rPr lang="en-US" dirty="0">
                <a:solidFill>
                  <a:schemeClr val="accent4">
                    <a:lumMod val="50000"/>
                  </a:schemeClr>
                </a:solidFill>
              </a:rPr>
              <a:t>Cookies</a:t>
            </a:r>
          </a:p>
        </p:txBody>
      </p:sp>
      <p:sp>
        <p:nvSpPr>
          <p:cNvPr id="1373188" name="Rectangle 4" descr="Rectangle: Click to edit Master text styles&#10;Second level&#10;Third level&#10;Fourth level&#10;Fifth level"/>
          <p:cNvSpPr>
            <a:spLocks noGrp="1" noChangeArrowheads="1"/>
          </p:cNvSpPr>
          <p:nvPr>
            <p:ph type="body" idx="1"/>
          </p:nvPr>
        </p:nvSpPr>
        <p:spPr>
          <a:xfrm>
            <a:off x="723900" y="1097660"/>
            <a:ext cx="11468100" cy="5257800"/>
          </a:xfrm>
        </p:spPr>
        <p:txBody>
          <a:bodyPr/>
          <a:lstStyle/>
          <a:p>
            <a:r>
              <a:rPr lang="en-US" sz="2400" dirty="0">
                <a:solidFill>
                  <a:schemeClr val="accent4">
                    <a:lumMod val="50000"/>
                  </a:schemeClr>
                </a:solidFill>
              </a:rPr>
              <a:t>uses small packets of data, called </a:t>
            </a:r>
            <a:r>
              <a:rPr lang="en-US" sz="2400" b="1" i="1" dirty="0">
                <a:solidFill>
                  <a:schemeClr val="accent4">
                    <a:lumMod val="50000"/>
                  </a:schemeClr>
                </a:solidFill>
              </a:rPr>
              <a:t>cookies</a:t>
            </a:r>
            <a:r>
              <a:rPr lang="en-US" sz="2400" b="1" dirty="0">
                <a:solidFill>
                  <a:schemeClr val="accent4">
                    <a:lumMod val="50000"/>
                  </a:schemeClr>
                </a:solidFill>
              </a:rPr>
              <a:t>, </a:t>
            </a:r>
            <a:r>
              <a:rPr lang="en-US" sz="2400" dirty="0">
                <a:solidFill>
                  <a:schemeClr val="accent4">
                    <a:lumMod val="50000"/>
                  </a:schemeClr>
                </a:solidFill>
              </a:rPr>
              <a:t>which are sent to the client by the web server and stored on the client’s machine</a:t>
            </a:r>
          </a:p>
        </p:txBody>
      </p:sp>
      <p:sp>
        <p:nvSpPr>
          <p:cNvPr id="1373189" name="Rectangle 5"/>
          <p:cNvSpPr>
            <a:spLocks noChangeArrowheads="1"/>
          </p:cNvSpPr>
          <p:nvPr/>
        </p:nvSpPr>
        <p:spPr bwMode="auto">
          <a:xfrm>
            <a:off x="2971801" y="1997075"/>
            <a:ext cx="1128713" cy="838200"/>
          </a:xfrm>
          <a:prstGeom prst="rect">
            <a:avLst/>
          </a:prstGeom>
          <a:solidFill>
            <a:schemeClr val="accent1"/>
          </a:solidFill>
          <a:ln w="9525">
            <a:solidFill>
              <a:schemeClr val="tx1"/>
            </a:solidFill>
            <a:miter lim="800000"/>
            <a:headEnd/>
            <a:tailEnd/>
          </a:ln>
          <a:effectLst/>
        </p:spPr>
        <p:txBody>
          <a:bodyPr wrap="none"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373190" name="AutoShape 6"/>
          <p:cNvSpPr>
            <a:spLocks noChangeArrowheads="1"/>
          </p:cNvSpPr>
          <p:nvPr/>
        </p:nvSpPr>
        <p:spPr bwMode="auto">
          <a:xfrm>
            <a:off x="3071813" y="2097088"/>
            <a:ext cx="914400" cy="6096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defTabSz="914400" eaLnBrk="0" fontAlgn="base" hangingPunct="0">
              <a:spcBef>
                <a:spcPct val="20000"/>
              </a:spcBef>
              <a:spcAft>
                <a:spcPct val="0"/>
              </a:spcAft>
              <a:buClr>
                <a:srgbClr val="B2B2B2"/>
              </a:buClr>
            </a:pPr>
            <a:r>
              <a:rPr lang="en-US" sz="2000">
                <a:solidFill>
                  <a:srgbClr val="808000"/>
                </a:solidFill>
                <a:latin typeface="Tahoma" pitchFamily="34" charset="0"/>
              </a:rPr>
              <a:t>Browser</a:t>
            </a:r>
          </a:p>
        </p:txBody>
      </p:sp>
      <p:sp>
        <p:nvSpPr>
          <p:cNvPr id="1373191" name="AutoShape 7"/>
          <p:cNvSpPr>
            <a:spLocks noChangeArrowheads="1"/>
          </p:cNvSpPr>
          <p:nvPr/>
        </p:nvSpPr>
        <p:spPr bwMode="auto">
          <a:xfrm>
            <a:off x="2590800" y="2835275"/>
            <a:ext cx="1524000" cy="228600"/>
          </a:xfrm>
          <a:prstGeom prst="parallelogram">
            <a:avLst>
              <a:gd name="adj" fmla="val 166667"/>
            </a:avLst>
          </a:prstGeom>
          <a:solidFill>
            <a:schemeClr val="accent1"/>
          </a:solidFill>
          <a:ln w="9525">
            <a:solidFill>
              <a:schemeClr val="tx1"/>
            </a:solidFill>
            <a:miter lim="800000"/>
            <a:headEnd/>
            <a:tailEnd/>
          </a:ln>
          <a:effectLst/>
        </p:spPr>
        <p:txBody>
          <a:bodyPr wrap="none"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373192" name="Rectangle 8"/>
          <p:cNvSpPr>
            <a:spLocks noChangeArrowheads="1"/>
          </p:cNvSpPr>
          <p:nvPr/>
        </p:nvSpPr>
        <p:spPr bwMode="auto">
          <a:xfrm>
            <a:off x="2590800" y="3063875"/>
            <a:ext cx="1143000" cy="152400"/>
          </a:xfrm>
          <a:prstGeom prst="rect">
            <a:avLst/>
          </a:prstGeom>
          <a:solidFill>
            <a:schemeClr val="accent1"/>
          </a:solidFill>
          <a:ln w="9525">
            <a:solidFill>
              <a:schemeClr val="tx1"/>
            </a:solidFill>
            <a:miter lim="800000"/>
            <a:headEnd/>
            <a:tailEnd/>
          </a:ln>
          <a:effectLst/>
        </p:spPr>
        <p:txBody>
          <a:bodyPr wrap="none"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373193" name="Freeform 9"/>
          <p:cNvSpPr>
            <a:spLocks/>
          </p:cNvSpPr>
          <p:nvPr/>
        </p:nvSpPr>
        <p:spPr bwMode="auto">
          <a:xfrm>
            <a:off x="3714750" y="2830513"/>
            <a:ext cx="400050" cy="385762"/>
          </a:xfrm>
          <a:custGeom>
            <a:avLst/>
            <a:gdLst/>
            <a:ahLst/>
            <a:cxnLst>
              <a:cxn ang="0">
                <a:pos x="0" y="243"/>
              </a:cxn>
              <a:cxn ang="0">
                <a:pos x="252" y="81"/>
              </a:cxn>
              <a:cxn ang="0">
                <a:pos x="249" y="0"/>
              </a:cxn>
              <a:cxn ang="0">
                <a:pos x="0" y="147"/>
              </a:cxn>
              <a:cxn ang="0">
                <a:pos x="0" y="243"/>
              </a:cxn>
            </a:cxnLst>
            <a:rect l="0" t="0" r="r" b="b"/>
            <a:pathLst>
              <a:path w="252" h="243">
                <a:moveTo>
                  <a:pt x="0" y="243"/>
                </a:moveTo>
                <a:lnTo>
                  <a:pt x="252" y="81"/>
                </a:lnTo>
                <a:lnTo>
                  <a:pt x="249" y="0"/>
                </a:lnTo>
                <a:lnTo>
                  <a:pt x="0" y="147"/>
                </a:lnTo>
                <a:lnTo>
                  <a:pt x="0" y="243"/>
                </a:lnTo>
                <a:close/>
              </a:path>
            </a:pathLst>
          </a:custGeom>
          <a:solidFill>
            <a:schemeClr val="accent1"/>
          </a:solidFill>
          <a:ln w="9525" cap="flat" cmpd="sng">
            <a:solidFill>
              <a:schemeClr val="tx1"/>
            </a:solidFill>
            <a:prstDash val="solid"/>
            <a:round/>
            <a:headEnd type="none" w="med" len="med"/>
            <a:tailEnd type="none" w="med" len="med"/>
          </a:ln>
          <a:effectLst/>
        </p:spPr>
        <p:txBody>
          <a:bodyPr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373194" name="AutoShape 10"/>
          <p:cNvSpPr>
            <a:spLocks noChangeArrowheads="1"/>
          </p:cNvSpPr>
          <p:nvPr/>
        </p:nvSpPr>
        <p:spPr bwMode="auto">
          <a:xfrm>
            <a:off x="7696200" y="1920875"/>
            <a:ext cx="1219200" cy="1271588"/>
          </a:xfrm>
          <a:prstGeom prst="can">
            <a:avLst>
              <a:gd name="adj" fmla="val 26074"/>
            </a:avLst>
          </a:prstGeom>
          <a:solidFill>
            <a:schemeClr val="accent1"/>
          </a:solidFill>
          <a:ln w="9525">
            <a:solidFill>
              <a:schemeClr val="tx1"/>
            </a:solidFill>
            <a:round/>
            <a:headEnd/>
            <a:tailEnd/>
          </a:ln>
          <a:effectLst/>
        </p:spPr>
        <p:txBody>
          <a:bodyPr wrap="none" anchor="ctr"/>
          <a:lstStyle/>
          <a:p>
            <a:pPr algn="ctr" defTabSz="914400" eaLnBrk="0" fontAlgn="base" hangingPunct="0">
              <a:spcBef>
                <a:spcPct val="20000"/>
              </a:spcBef>
              <a:spcAft>
                <a:spcPct val="0"/>
              </a:spcAft>
              <a:buClr>
                <a:srgbClr val="B2B2B2"/>
              </a:buClr>
            </a:pPr>
            <a:r>
              <a:rPr lang="en-US" sz="2400">
                <a:solidFill>
                  <a:srgbClr val="808000"/>
                </a:solidFill>
                <a:latin typeface="Tahoma" pitchFamily="34" charset="0"/>
              </a:rPr>
              <a:t>Server</a:t>
            </a:r>
          </a:p>
        </p:txBody>
      </p:sp>
      <p:sp>
        <p:nvSpPr>
          <p:cNvPr id="1373195" name="Line 11"/>
          <p:cNvSpPr>
            <a:spLocks noChangeShapeType="1"/>
          </p:cNvSpPr>
          <p:nvPr/>
        </p:nvSpPr>
        <p:spPr bwMode="auto">
          <a:xfrm>
            <a:off x="4114800" y="2378075"/>
            <a:ext cx="3581400" cy="0"/>
          </a:xfrm>
          <a:prstGeom prst="line">
            <a:avLst/>
          </a:prstGeom>
          <a:noFill/>
          <a:ln w="9525">
            <a:solidFill>
              <a:schemeClr val="tx1"/>
            </a:solidFill>
            <a:round/>
            <a:headEnd/>
            <a:tailEnd type="triangle" w="med" len="med"/>
          </a:ln>
          <a:effectLst/>
        </p:spPr>
        <p:txBody>
          <a:bodyPr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373196" name="Text Box 12"/>
          <p:cNvSpPr txBox="1">
            <a:spLocks noChangeArrowheads="1"/>
          </p:cNvSpPr>
          <p:nvPr/>
        </p:nvSpPr>
        <p:spPr bwMode="auto">
          <a:xfrm>
            <a:off x="5150778" y="1905000"/>
            <a:ext cx="1088760" cy="400110"/>
          </a:xfrm>
          <a:prstGeom prst="rect">
            <a:avLst/>
          </a:prstGeom>
          <a:noFill/>
          <a:ln w="9525">
            <a:noFill/>
            <a:miter lim="800000"/>
            <a:headEnd/>
            <a:tailEnd/>
          </a:ln>
          <a:effectLst/>
        </p:spPr>
        <p:txBody>
          <a:bodyPr wrap="none">
            <a:spAutoFit/>
          </a:bodyPr>
          <a:lstStyle/>
          <a:p>
            <a:pPr algn="ctr" defTabSz="914400" eaLnBrk="0" fontAlgn="base" hangingPunct="0">
              <a:spcBef>
                <a:spcPct val="20000"/>
              </a:spcBef>
              <a:spcAft>
                <a:spcPct val="0"/>
              </a:spcAft>
              <a:buClr>
                <a:srgbClr val="B2B2B2"/>
              </a:buClr>
            </a:pPr>
            <a:r>
              <a:rPr lang="en-US" sz="2000" dirty="0">
                <a:solidFill>
                  <a:srgbClr val="808000"/>
                </a:solidFill>
                <a:latin typeface="Tahoma" pitchFamily="34" charset="0"/>
              </a:rPr>
              <a:t>POST …</a:t>
            </a:r>
          </a:p>
        </p:txBody>
      </p:sp>
      <p:sp>
        <p:nvSpPr>
          <p:cNvPr id="1373197" name="Line 13"/>
          <p:cNvSpPr>
            <a:spLocks noChangeShapeType="1"/>
          </p:cNvSpPr>
          <p:nvPr/>
        </p:nvSpPr>
        <p:spPr bwMode="auto">
          <a:xfrm>
            <a:off x="4114800" y="2606675"/>
            <a:ext cx="3581400" cy="0"/>
          </a:xfrm>
          <a:prstGeom prst="line">
            <a:avLst/>
          </a:prstGeom>
          <a:noFill/>
          <a:ln w="9525">
            <a:solidFill>
              <a:schemeClr val="tx1"/>
            </a:solidFill>
            <a:round/>
            <a:headEnd type="triangle" w="med" len="med"/>
            <a:tailEnd/>
          </a:ln>
          <a:effectLst/>
        </p:spPr>
        <p:txBody>
          <a:bodyPr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373198" name="Text Box 14"/>
          <p:cNvSpPr txBox="1">
            <a:spLocks noChangeArrowheads="1"/>
          </p:cNvSpPr>
          <p:nvPr/>
        </p:nvSpPr>
        <p:spPr bwMode="auto">
          <a:xfrm>
            <a:off x="4343400" y="2667001"/>
            <a:ext cx="4800600" cy="1877437"/>
          </a:xfrm>
          <a:prstGeom prst="rect">
            <a:avLst/>
          </a:prstGeom>
          <a:noFill/>
          <a:ln w="9525">
            <a:noFill/>
            <a:miter lim="800000"/>
            <a:headEnd/>
            <a:tailEnd/>
          </a:ln>
          <a:effectLst/>
        </p:spPr>
        <p:txBody>
          <a:bodyPr>
            <a:spAutoFit/>
          </a:bodyPr>
          <a:lstStyle/>
          <a:p>
            <a:pPr defTabSz="914400" eaLnBrk="0" fontAlgn="base" hangingPunct="0">
              <a:spcBef>
                <a:spcPct val="20000"/>
              </a:spcBef>
              <a:spcAft>
                <a:spcPct val="0"/>
              </a:spcAft>
              <a:buClr>
                <a:srgbClr val="B2B2B2"/>
              </a:buClr>
              <a:tabLst>
                <a:tab pos="1371600" algn="l"/>
              </a:tabLst>
            </a:pPr>
            <a:r>
              <a:rPr lang="en-US" sz="2000">
                <a:solidFill>
                  <a:srgbClr val="808000"/>
                </a:solidFill>
                <a:latin typeface="Tahoma" pitchFamily="34" charset="0"/>
              </a:rPr>
              <a:t>HTTP Header:</a:t>
            </a:r>
          </a:p>
          <a:p>
            <a:pPr defTabSz="914400" eaLnBrk="0" fontAlgn="base" hangingPunct="0">
              <a:spcBef>
                <a:spcPct val="20000"/>
              </a:spcBef>
              <a:spcAft>
                <a:spcPct val="0"/>
              </a:spcAft>
              <a:buClr>
                <a:srgbClr val="B2B2B2"/>
              </a:buClr>
              <a:tabLst>
                <a:tab pos="1371600" algn="l"/>
              </a:tabLst>
            </a:pPr>
            <a:r>
              <a:rPr lang="en-US" sz="2000">
                <a:solidFill>
                  <a:srgbClr val="808000"/>
                </a:solidFill>
                <a:latin typeface="Tahoma" pitchFamily="34" charset="0"/>
              </a:rPr>
              <a:t>Set-cookie:	NAME=VALUE ;</a:t>
            </a:r>
          </a:p>
          <a:p>
            <a:pPr defTabSz="914400" eaLnBrk="0" fontAlgn="base" hangingPunct="0">
              <a:spcBef>
                <a:spcPct val="20000"/>
              </a:spcBef>
              <a:spcAft>
                <a:spcPct val="0"/>
              </a:spcAft>
              <a:buClr>
                <a:srgbClr val="B2B2B2"/>
              </a:buClr>
              <a:tabLst>
                <a:tab pos="1371600" algn="l"/>
              </a:tabLst>
            </a:pPr>
            <a:r>
              <a:rPr lang="en-US" sz="2000">
                <a:solidFill>
                  <a:srgbClr val="808000"/>
                </a:solidFill>
                <a:latin typeface="Tahoma" pitchFamily="34" charset="0"/>
              </a:rPr>
              <a:t>	domain = (who can read) ;</a:t>
            </a:r>
          </a:p>
          <a:p>
            <a:pPr defTabSz="914400" eaLnBrk="0" fontAlgn="base" hangingPunct="0">
              <a:spcBef>
                <a:spcPct val="20000"/>
              </a:spcBef>
              <a:spcAft>
                <a:spcPct val="0"/>
              </a:spcAft>
              <a:buClr>
                <a:srgbClr val="B2B2B2"/>
              </a:buClr>
              <a:tabLst>
                <a:tab pos="1371600" algn="l"/>
              </a:tabLst>
            </a:pPr>
            <a:r>
              <a:rPr lang="en-US" sz="2000">
                <a:solidFill>
                  <a:srgbClr val="808000"/>
                </a:solidFill>
                <a:latin typeface="Tahoma" pitchFamily="34" charset="0"/>
              </a:rPr>
              <a:t>	expires = (when expires) ;</a:t>
            </a:r>
          </a:p>
          <a:p>
            <a:pPr defTabSz="914400" eaLnBrk="0" fontAlgn="base" hangingPunct="0">
              <a:spcBef>
                <a:spcPct val="20000"/>
              </a:spcBef>
              <a:spcAft>
                <a:spcPct val="0"/>
              </a:spcAft>
              <a:buClr>
                <a:srgbClr val="B2B2B2"/>
              </a:buClr>
              <a:tabLst>
                <a:tab pos="1371600" algn="l"/>
              </a:tabLst>
            </a:pPr>
            <a:r>
              <a:rPr lang="en-US" sz="2000">
                <a:solidFill>
                  <a:srgbClr val="808000"/>
                </a:solidFill>
                <a:latin typeface="Tahoma" pitchFamily="34" charset="0"/>
              </a:rPr>
              <a:t>	secure = (only over SSL)</a:t>
            </a:r>
          </a:p>
        </p:txBody>
      </p:sp>
      <p:sp>
        <p:nvSpPr>
          <p:cNvPr id="1373199" name="Rectangle 15"/>
          <p:cNvSpPr>
            <a:spLocks noChangeArrowheads="1"/>
          </p:cNvSpPr>
          <p:nvPr/>
        </p:nvSpPr>
        <p:spPr bwMode="auto">
          <a:xfrm>
            <a:off x="2971801" y="5029200"/>
            <a:ext cx="1128713" cy="838200"/>
          </a:xfrm>
          <a:prstGeom prst="rect">
            <a:avLst/>
          </a:prstGeom>
          <a:solidFill>
            <a:schemeClr val="accent1"/>
          </a:solidFill>
          <a:ln w="9525">
            <a:solidFill>
              <a:schemeClr val="tx1"/>
            </a:solidFill>
            <a:miter lim="800000"/>
            <a:headEnd/>
            <a:tailEnd/>
          </a:ln>
          <a:effectLst/>
        </p:spPr>
        <p:txBody>
          <a:bodyPr wrap="none"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373200" name="AutoShape 16"/>
          <p:cNvSpPr>
            <a:spLocks noChangeArrowheads="1"/>
          </p:cNvSpPr>
          <p:nvPr/>
        </p:nvSpPr>
        <p:spPr bwMode="auto">
          <a:xfrm>
            <a:off x="3071813" y="5129213"/>
            <a:ext cx="914400" cy="6096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defTabSz="914400" eaLnBrk="0" fontAlgn="base" hangingPunct="0">
              <a:spcBef>
                <a:spcPct val="20000"/>
              </a:spcBef>
              <a:spcAft>
                <a:spcPct val="0"/>
              </a:spcAft>
              <a:buClr>
                <a:srgbClr val="B2B2B2"/>
              </a:buClr>
            </a:pPr>
            <a:r>
              <a:rPr lang="en-US" sz="2000">
                <a:solidFill>
                  <a:srgbClr val="808000"/>
                </a:solidFill>
                <a:latin typeface="Tahoma" pitchFamily="34" charset="0"/>
              </a:rPr>
              <a:t>Browser</a:t>
            </a:r>
          </a:p>
        </p:txBody>
      </p:sp>
      <p:sp>
        <p:nvSpPr>
          <p:cNvPr id="1373201" name="AutoShape 17"/>
          <p:cNvSpPr>
            <a:spLocks noChangeArrowheads="1"/>
          </p:cNvSpPr>
          <p:nvPr/>
        </p:nvSpPr>
        <p:spPr bwMode="auto">
          <a:xfrm>
            <a:off x="2590800" y="5867400"/>
            <a:ext cx="1524000" cy="228600"/>
          </a:xfrm>
          <a:prstGeom prst="parallelogram">
            <a:avLst>
              <a:gd name="adj" fmla="val 166667"/>
            </a:avLst>
          </a:prstGeom>
          <a:solidFill>
            <a:schemeClr val="accent1"/>
          </a:solidFill>
          <a:ln w="9525">
            <a:solidFill>
              <a:schemeClr val="tx1"/>
            </a:solidFill>
            <a:miter lim="800000"/>
            <a:headEnd/>
            <a:tailEnd/>
          </a:ln>
          <a:effectLst/>
        </p:spPr>
        <p:txBody>
          <a:bodyPr wrap="none"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373202" name="Rectangle 18"/>
          <p:cNvSpPr>
            <a:spLocks noChangeArrowheads="1"/>
          </p:cNvSpPr>
          <p:nvPr/>
        </p:nvSpPr>
        <p:spPr bwMode="auto">
          <a:xfrm>
            <a:off x="2590800" y="6096000"/>
            <a:ext cx="1143000" cy="152400"/>
          </a:xfrm>
          <a:prstGeom prst="rect">
            <a:avLst/>
          </a:prstGeom>
          <a:solidFill>
            <a:schemeClr val="accent1"/>
          </a:solidFill>
          <a:ln w="9525">
            <a:solidFill>
              <a:schemeClr val="tx1"/>
            </a:solidFill>
            <a:miter lim="800000"/>
            <a:headEnd/>
            <a:tailEnd/>
          </a:ln>
          <a:effectLst/>
        </p:spPr>
        <p:txBody>
          <a:bodyPr wrap="none"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373203" name="Freeform 19"/>
          <p:cNvSpPr>
            <a:spLocks/>
          </p:cNvSpPr>
          <p:nvPr/>
        </p:nvSpPr>
        <p:spPr bwMode="auto">
          <a:xfrm>
            <a:off x="3714750" y="5862638"/>
            <a:ext cx="400050" cy="385762"/>
          </a:xfrm>
          <a:custGeom>
            <a:avLst/>
            <a:gdLst/>
            <a:ahLst/>
            <a:cxnLst>
              <a:cxn ang="0">
                <a:pos x="0" y="243"/>
              </a:cxn>
              <a:cxn ang="0">
                <a:pos x="252" y="81"/>
              </a:cxn>
              <a:cxn ang="0">
                <a:pos x="249" y="0"/>
              </a:cxn>
              <a:cxn ang="0">
                <a:pos x="0" y="147"/>
              </a:cxn>
              <a:cxn ang="0">
                <a:pos x="0" y="243"/>
              </a:cxn>
            </a:cxnLst>
            <a:rect l="0" t="0" r="r" b="b"/>
            <a:pathLst>
              <a:path w="252" h="243">
                <a:moveTo>
                  <a:pt x="0" y="243"/>
                </a:moveTo>
                <a:lnTo>
                  <a:pt x="252" y="81"/>
                </a:lnTo>
                <a:lnTo>
                  <a:pt x="249" y="0"/>
                </a:lnTo>
                <a:lnTo>
                  <a:pt x="0" y="147"/>
                </a:lnTo>
                <a:lnTo>
                  <a:pt x="0" y="243"/>
                </a:lnTo>
                <a:close/>
              </a:path>
            </a:pathLst>
          </a:custGeom>
          <a:solidFill>
            <a:schemeClr val="accent1"/>
          </a:solidFill>
          <a:ln w="9525" cap="flat" cmpd="sng">
            <a:solidFill>
              <a:schemeClr val="tx1"/>
            </a:solidFill>
            <a:prstDash val="solid"/>
            <a:round/>
            <a:headEnd type="none" w="med" len="med"/>
            <a:tailEnd type="none" w="med" len="med"/>
          </a:ln>
          <a:effectLst/>
        </p:spPr>
        <p:txBody>
          <a:bodyPr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373204" name="AutoShape 20"/>
          <p:cNvSpPr>
            <a:spLocks noChangeArrowheads="1"/>
          </p:cNvSpPr>
          <p:nvPr/>
        </p:nvSpPr>
        <p:spPr bwMode="auto">
          <a:xfrm>
            <a:off x="7696200" y="4953000"/>
            <a:ext cx="1219200" cy="1271588"/>
          </a:xfrm>
          <a:prstGeom prst="can">
            <a:avLst>
              <a:gd name="adj" fmla="val 26074"/>
            </a:avLst>
          </a:prstGeom>
          <a:solidFill>
            <a:schemeClr val="accent1"/>
          </a:solidFill>
          <a:ln w="9525">
            <a:solidFill>
              <a:schemeClr val="tx1"/>
            </a:solidFill>
            <a:round/>
            <a:headEnd/>
            <a:tailEnd/>
          </a:ln>
          <a:effectLst/>
        </p:spPr>
        <p:txBody>
          <a:bodyPr wrap="none" anchor="ctr"/>
          <a:lstStyle/>
          <a:p>
            <a:pPr algn="ctr" defTabSz="914400" eaLnBrk="0" fontAlgn="base" hangingPunct="0">
              <a:spcBef>
                <a:spcPct val="20000"/>
              </a:spcBef>
              <a:spcAft>
                <a:spcPct val="0"/>
              </a:spcAft>
              <a:buClr>
                <a:srgbClr val="B2B2B2"/>
              </a:buClr>
            </a:pPr>
            <a:r>
              <a:rPr lang="en-US" sz="2400">
                <a:solidFill>
                  <a:srgbClr val="808000"/>
                </a:solidFill>
                <a:latin typeface="Tahoma" pitchFamily="34" charset="0"/>
              </a:rPr>
              <a:t>Server</a:t>
            </a:r>
          </a:p>
        </p:txBody>
      </p:sp>
      <p:sp>
        <p:nvSpPr>
          <p:cNvPr id="1373205" name="Line 21"/>
          <p:cNvSpPr>
            <a:spLocks noChangeShapeType="1"/>
          </p:cNvSpPr>
          <p:nvPr/>
        </p:nvSpPr>
        <p:spPr bwMode="auto">
          <a:xfrm>
            <a:off x="4114800" y="5280025"/>
            <a:ext cx="3581400" cy="0"/>
          </a:xfrm>
          <a:prstGeom prst="line">
            <a:avLst/>
          </a:prstGeom>
          <a:noFill/>
          <a:ln w="9525">
            <a:solidFill>
              <a:schemeClr val="tx1"/>
            </a:solidFill>
            <a:round/>
            <a:headEnd/>
            <a:tailEnd type="triangle" w="med" len="med"/>
          </a:ln>
          <a:effectLst/>
        </p:spPr>
        <p:txBody>
          <a:bodyPr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373206" name="Text Box 22"/>
          <p:cNvSpPr txBox="1">
            <a:spLocks noChangeArrowheads="1"/>
          </p:cNvSpPr>
          <p:nvPr/>
        </p:nvSpPr>
        <p:spPr bwMode="auto">
          <a:xfrm>
            <a:off x="4419601" y="5334000"/>
            <a:ext cx="2924175" cy="762000"/>
          </a:xfrm>
          <a:prstGeom prst="rect">
            <a:avLst/>
          </a:prstGeom>
          <a:noFill/>
          <a:ln w="9525">
            <a:noFill/>
            <a:miter lim="800000"/>
            <a:headEnd/>
            <a:tailEnd/>
          </a:ln>
          <a:effectLst/>
        </p:spPr>
        <p:txBody>
          <a:bodyPr wrap="none">
            <a:spAutoFit/>
          </a:bodyPr>
          <a:lstStyle/>
          <a:p>
            <a:pPr defTabSz="914400" eaLnBrk="0" fontAlgn="base" hangingPunct="0">
              <a:spcBef>
                <a:spcPct val="20000"/>
              </a:spcBef>
              <a:spcAft>
                <a:spcPct val="0"/>
              </a:spcAft>
              <a:buClr>
                <a:srgbClr val="B2B2B2"/>
              </a:buClr>
            </a:pPr>
            <a:r>
              <a:rPr lang="en-US" sz="2000" dirty="0">
                <a:solidFill>
                  <a:srgbClr val="808000"/>
                </a:solidFill>
                <a:latin typeface="Tahoma" pitchFamily="34" charset="0"/>
              </a:rPr>
              <a:t>POST  …</a:t>
            </a:r>
          </a:p>
          <a:p>
            <a:pPr defTabSz="914400" eaLnBrk="0" fontAlgn="base" hangingPunct="0">
              <a:spcBef>
                <a:spcPct val="20000"/>
              </a:spcBef>
              <a:spcAft>
                <a:spcPct val="0"/>
              </a:spcAft>
              <a:buClr>
                <a:srgbClr val="B2B2B2"/>
              </a:buClr>
            </a:pPr>
            <a:r>
              <a:rPr lang="en-US" sz="2000" dirty="0">
                <a:solidFill>
                  <a:srgbClr val="808000"/>
                </a:solidFill>
                <a:latin typeface="Tahoma" pitchFamily="34" charset="0"/>
              </a:rPr>
              <a:t>Cookie:  NAME = VALUE</a:t>
            </a:r>
          </a:p>
        </p:txBody>
      </p:sp>
      <p:sp>
        <p:nvSpPr>
          <p:cNvPr id="1373207" name="Text Box 23"/>
          <p:cNvSpPr txBox="1">
            <a:spLocks noChangeArrowheads="1"/>
          </p:cNvSpPr>
          <p:nvPr/>
        </p:nvSpPr>
        <p:spPr bwMode="auto">
          <a:xfrm>
            <a:off x="5045075" y="6407151"/>
            <a:ext cx="5194300" cy="396875"/>
          </a:xfrm>
          <a:prstGeom prst="rect">
            <a:avLst/>
          </a:prstGeom>
          <a:noFill/>
          <a:ln w="9525">
            <a:noFill/>
            <a:miter lim="800000"/>
            <a:headEnd/>
            <a:tailEnd/>
          </a:ln>
          <a:effectLst/>
        </p:spPr>
        <p:txBody>
          <a:bodyPr wrap="none">
            <a:spAutoFit/>
          </a:bodyPr>
          <a:lstStyle/>
          <a:p>
            <a:pPr algn="ctr" defTabSz="914400" eaLnBrk="0" fontAlgn="base" hangingPunct="0">
              <a:spcBef>
                <a:spcPct val="20000"/>
              </a:spcBef>
              <a:spcAft>
                <a:spcPct val="0"/>
              </a:spcAft>
              <a:buClr>
                <a:srgbClr val="660066"/>
              </a:buClr>
            </a:pPr>
            <a:r>
              <a:rPr kumimoji="1" lang="en-US" sz="2000">
                <a:solidFill>
                  <a:srgbClr val="40458C"/>
                </a:solidFill>
                <a:latin typeface="Tahoma" pitchFamily="34" charset="0"/>
              </a:rPr>
              <a:t>HTTP is stateless protocol; cookies add state</a:t>
            </a:r>
            <a:endParaRPr lang="en-US">
              <a:solidFill>
                <a:srgbClr val="B7C1EB"/>
              </a:solidFill>
              <a:latin typeface="Tahoma" pitchFamily="34" charset="0"/>
            </a:endParaRPr>
          </a:p>
        </p:txBody>
      </p:sp>
      <p:sp>
        <p:nvSpPr>
          <p:cNvPr id="1373208" name="Line 24"/>
          <p:cNvSpPr>
            <a:spLocks noChangeShapeType="1"/>
          </p:cNvSpPr>
          <p:nvPr/>
        </p:nvSpPr>
        <p:spPr bwMode="auto">
          <a:xfrm>
            <a:off x="1981200" y="4724400"/>
            <a:ext cx="8077200" cy="0"/>
          </a:xfrm>
          <a:prstGeom prst="line">
            <a:avLst/>
          </a:prstGeom>
          <a:noFill/>
          <a:ln w="38100">
            <a:solidFill>
              <a:schemeClr val="tx1"/>
            </a:solidFill>
            <a:round/>
            <a:headEnd/>
            <a:tailEnd type="none" w="lg" len="med"/>
          </a:ln>
          <a:effectLst/>
        </p:spPr>
        <p:txBody>
          <a:bodyPr wrap="none"/>
          <a:lstStyle/>
          <a:p>
            <a:pPr defTabSz="914400" fontAlgn="base">
              <a:spcBef>
                <a:spcPct val="0"/>
              </a:spcBef>
              <a:spcAft>
                <a:spcPct val="0"/>
              </a:spcAft>
            </a:pPr>
            <a:endParaRPr lang="en-US" sz="2000">
              <a:solidFill>
                <a:srgbClr val="40458C"/>
              </a:solidFill>
              <a:latin typeface="Tahoma" pitchFamily="34" charset="0"/>
            </a:endParaRPr>
          </a:p>
        </p:txBody>
      </p:sp>
      <p:grpSp>
        <p:nvGrpSpPr>
          <p:cNvPr id="2" name="Group 25"/>
          <p:cNvGrpSpPr>
            <a:grpSpLocks/>
          </p:cNvGrpSpPr>
          <p:nvPr/>
        </p:nvGrpSpPr>
        <p:grpSpPr bwMode="auto">
          <a:xfrm>
            <a:off x="2654300" y="3657601"/>
            <a:ext cx="2984500" cy="714375"/>
            <a:chOff x="712" y="2304"/>
            <a:chExt cx="1880" cy="450"/>
          </a:xfrm>
        </p:grpSpPr>
        <p:sp>
          <p:nvSpPr>
            <p:cNvPr id="1373210" name="Text Box 26"/>
            <p:cNvSpPr txBox="1">
              <a:spLocks noChangeArrowheads="1"/>
            </p:cNvSpPr>
            <p:nvPr/>
          </p:nvSpPr>
          <p:spPr bwMode="auto">
            <a:xfrm>
              <a:off x="712" y="2304"/>
              <a:ext cx="1331" cy="450"/>
            </a:xfrm>
            <a:prstGeom prst="rect">
              <a:avLst/>
            </a:prstGeom>
            <a:noFill/>
            <a:ln w="12700" algn="ctr">
              <a:solidFill>
                <a:schemeClr val="tx1"/>
              </a:solidFill>
              <a:miter lim="800000"/>
              <a:headEnd/>
              <a:tailEnd type="none" w="lg" len="med"/>
            </a:ln>
            <a:effectLst/>
          </p:spPr>
          <p:txBody>
            <a:bodyPr wrap="none">
              <a:spAutoFit/>
            </a:bodyPr>
            <a:lstStyle/>
            <a:p>
              <a:pPr defTabSz="914400" fontAlgn="base">
                <a:spcBef>
                  <a:spcPct val="0"/>
                </a:spcBef>
                <a:spcAft>
                  <a:spcPct val="0"/>
                </a:spcAft>
              </a:pPr>
              <a:r>
                <a:rPr lang="en-US" sz="2000">
                  <a:solidFill>
                    <a:srgbClr val="40458C"/>
                  </a:solidFill>
                  <a:latin typeface="Tahoma" pitchFamily="34" charset="0"/>
                </a:rPr>
                <a:t>If expires=NULL:</a:t>
              </a:r>
            </a:p>
            <a:p>
              <a:pPr defTabSz="914400" fontAlgn="base">
                <a:spcBef>
                  <a:spcPct val="0"/>
                </a:spcBef>
                <a:spcAft>
                  <a:spcPct val="0"/>
                </a:spcAft>
              </a:pPr>
              <a:r>
                <a:rPr lang="en-US" sz="2000">
                  <a:solidFill>
                    <a:srgbClr val="40458C"/>
                  </a:solidFill>
                  <a:latin typeface="Tahoma" pitchFamily="34" charset="0"/>
                </a:rPr>
                <a:t>this session only</a:t>
              </a:r>
            </a:p>
          </p:txBody>
        </p:sp>
        <p:sp>
          <p:nvSpPr>
            <p:cNvPr id="1373211" name="Line 27"/>
            <p:cNvSpPr>
              <a:spLocks noChangeShapeType="1"/>
            </p:cNvSpPr>
            <p:nvPr/>
          </p:nvSpPr>
          <p:spPr bwMode="auto">
            <a:xfrm>
              <a:off x="2016" y="2496"/>
              <a:ext cx="576" cy="0"/>
            </a:xfrm>
            <a:prstGeom prst="line">
              <a:avLst/>
            </a:prstGeom>
            <a:noFill/>
            <a:ln w="12700">
              <a:solidFill>
                <a:schemeClr val="tx1"/>
              </a:solidFill>
              <a:round/>
              <a:headEnd/>
              <a:tailEnd type="triangle" w="lg" len="med"/>
            </a:ln>
            <a:effectLst/>
          </p:spPr>
          <p:txBody>
            <a:bodyPr wrap="none"/>
            <a:lstStyle/>
            <a:p>
              <a:pPr defTabSz="914400" fontAlgn="base">
                <a:spcBef>
                  <a:spcPct val="0"/>
                </a:spcBef>
                <a:spcAft>
                  <a:spcPct val="0"/>
                </a:spcAft>
              </a:pPr>
              <a:endParaRPr lang="en-US" sz="2000">
                <a:solidFill>
                  <a:srgbClr val="40458C"/>
                </a:solidFill>
                <a:latin typeface="Tahoma"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731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32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320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32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732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732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732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732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732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73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3199" grpId="0" animBg="1"/>
      <p:bldP spid="1373200" grpId="0" animBg="1"/>
      <p:bldP spid="1373201" grpId="0" animBg="1"/>
      <p:bldP spid="1373202" grpId="0" animBg="1"/>
      <p:bldP spid="1373203" grpId="0" animBg="1"/>
      <p:bldP spid="1373204" grpId="0" animBg="1"/>
      <p:bldP spid="1373205" grpId="0" animBg="1"/>
      <p:bldP spid="1373206" grpId="0"/>
      <p:bldP spid="1373207" grpId="0"/>
      <p:bldP spid="1373208"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1323010" name="Rectangle 2"/>
          <p:cNvSpPr>
            <a:spLocks noGrp="1" noChangeArrowheads="1"/>
          </p:cNvSpPr>
          <p:nvPr>
            <p:ph type="title"/>
          </p:nvPr>
        </p:nvSpPr>
        <p:spPr>
          <a:xfrm>
            <a:off x="177800" y="-43934"/>
            <a:ext cx="10363200" cy="1143000"/>
          </a:xfrm>
        </p:spPr>
        <p:txBody>
          <a:bodyPr/>
          <a:lstStyle/>
          <a:p>
            <a:r>
              <a:rPr lang="en-US" dirty="0">
                <a:solidFill>
                  <a:schemeClr val="accent4">
                    <a:lumMod val="50000"/>
                  </a:schemeClr>
                </a:solidFill>
              </a:rPr>
              <a:t>Cookie authentication</a:t>
            </a:r>
          </a:p>
        </p:txBody>
      </p:sp>
      <p:sp>
        <p:nvSpPr>
          <p:cNvPr id="1323012" name="Rectangle 4"/>
          <p:cNvSpPr>
            <a:spLocks noChangeArrowheads="1"/>
          </p:cNvSpPr>
          <p:nvPr/>
        </p:nvSpPr>
        <p:spPr bwMode="auto">
          <a:xfrm>
            <a:off x="1905000" y="2133600"/>
            <a:ext cx="1219200" cy="4343400"/>
          </a:xfrm>
          <a:prstGeom prst="rect">
            <a:avLst/>
          </a:prstGeom>
          <a:solidFill>
            <a:schemeClr val="accent1"/>
          </a:solidFill>
          <a:ln w="12700" algn="ctr">
            <a:solidFill>
              <a:schemeClr val="tx1"/>
            </a:solidFill>
            <a:miter lim="800000"/>
            <a:headEnd/>
            <a:tailEnd type="none" w="lg" len="med"/>
          </a:ln>
          <a:effectLst/>
        </p:spPr>
        <p:txBody>
          <a:bodyPr wrap="none" anchor="ctr"/>
          <a:lstStyle/>
          <a:p>
            <a:endParaRPr lang="en-US"/>
          </a:p>
        </p:txBody>
      </p:sp>
      <p:sp>
        <p:nvSpPr>
          <p:cNvPr id="1323013" name="Rectangle 5"/>
          <p:cNvSpPr>
            <a:spLocks noChangeArrowheads="1"/>
          </p:cNvSpPr>
          <p:nvPr/>
        </p:nvSpPr>
        <p:spPr bwMode="auto">
          <a:xfrm>
            <a:off x="5791200" y="2133600"/>
            <a:ext cx="1219200" cy="4343400"/>
          </a:xfrm>
          <a:prstGeom prst="rect">
            <a:avLst/>
          </a:prstGeom>
          <a:solidFill>
            <a:schemeClr val="accent1"/>
          </a:solidFill>
          <a:ln w="12700" algn="ctr">
            <a:solidFill>
              <a:schemeClr val="tx1"/>
            </a:solidFill>
            <a:miter lim="800000"/>
            <a:headEnd/>
            <a:tailEnd type="none" w="lg" len="med"/>
          </a:ln>
          <a:effectLst/>
        </p:spPr>
        <p:txBody>
          <a:bodyPr wrap="none" anchor="ctr"/>
          <a:lstStyle/>
          <a:p>
            <a:endParaRPr lang="en-US"/>
          </a:p>
        </p:txBody>
      </p:sp>
      <p:sp>
        <p:nvSpPr>
          <p:cNvPr id="1323014" name="Rectangle 6"/>
          <p:cNvSpPr>
            <a:spLocks noChangeArrowheads="1"/>
          </p:cNvSpPr>
          <p:nvPr/>
        </p:nvSpPr>
        <p:spPr bwMode="auto">
          <a:xfrm>
            <a:off x="9220200" y="2133600"/>
            <a:ext cx="1219200" cy="4343400"/>
          </a:xfrm>
          <a:prstGeom prst="rect">
            <a:avLst/>
          </a:prstGeom>
          <a:solidFill>
            <a:schemeClr val="accent1"/>
          </a:solidFill>
          <a:ln w="12700" algn="ctr">
            <a:solidFill>
              <a:schemeClr val="tx1"/>
            </a:solidFill>
            <a:miter lim="800000"/>
            <a:headEnd/>
            <a:tailEnd type="none" w="lg" len="med"/>
          </a:ln>
          <a:effectLst/>
        </p:spPr>
        <p:txBody>
          <a:bodyPr wrap="none" anchor="ctr"/>
          <a:lstStyle/>
          <a:p>
            <a:pPr algn="ctr"/>
            <a:endParaRPr lang="en-US"/>
          </a:p>
        </p:txBody>
      </p:sp>
      <p:sp>
        <p:nvSpPr>
          <p:cNvPr id="1323015" name="Text Box 7"/>
          <p:cNvSpPr txBox="1">
            <a:spLocks noChangeArrowheads="1"/>
          </p:cNvSpPr>
          <p:nvPr/>
        </p:nvSpPr>
        <p:spPr bwMode="auto">
          <a:xfrm>
            <a:off x="1981201" y="1736725"/>
            <a:ext cx="1008609" cy="369332"/>
          </a:xfrm>
          <a:prstGeom prst="rect">
            <a:avLst/>
          </a:prstGeom>
          <a:noFill/>
          <a:ln w="12700" algn="ctr">
            <a:noFill/>
            <a:miter lim="800000"/>
            <a:headEnd/>
            <a:tailEnd type="none" w="lg" len="med"/>
          </a:ln>
          <a:effectLst/>
        </p:spPr>
        <p:txBody>
          <a:bodyPr wrap="none">
            <a:spAutoFit/>
          </a:bodyPr>
          <a:lstStyle/>
          <a:p>
            <a:r>
              <a:rPr lang="en-US"/>
              <a:t>Browser</a:t>
            </a:r>
          </a:p>
        </p:txBody>
      </p:sp>
      <p:sp>
        <p:nvSpPr>
          <p:cNvPr id="1323017" name="Text Box 9"/>
          <p:cNvSpPr txBox="1">
            <a:spLocks noChangeArrowheads="1"/>
          </p:cNvSpPr>
          <p:nvPr/>
        </p:nvSpPr>
        <p:spPr bwMode="auto">
          <a:xfrm>
            <a:off x="5678488" y="1752600"/>
            <a:ext cx="1359346" cy="369332"/>
          </a:xfrm>
          <a:prstGeom prst="rect">
            <a:avLst/>
          </a:prstGeom>
          <a:noFill/>
          <a:ln w="12700" algn="ctr">
            <a:noFill/>
            <a:miter lim="800000"/>
            <a:headEnd/>
            <a:tailEnd type="none" w="lg" len="med"/>
          </a:ln>
          <a:effectLst/>
        </p:spPr>
        <p:txBody>
          <a:bodyPr wrap="none">
            <a:spAutoFit/>
          </a:bodyPr>
          <a:lstStyle/>
          <a:p>
            <a:r>
              <a:rPr lang="en-US"/>
              <a:t>Web Server</a:t>
            </a:r>
          </a:p>
        </p:txBody>
      </p:sp>
      <p:sp>
        <p:nvSpPr>
          <p:cNvPr id="1323018" name="Text Box 10"/>
          <p:cNvSpPr txBox="1">
            <a:spLocks noChangeArrowheads="1"/>
          </p:cNvSpPr>
          <p:nvPr/>
        </p:nvSpPr>
        <p:spPr bwMode="auto">
          <a:xfrm>
            <a:off x="9117013" y="1752600"/>
            <a:ext cx="1353512" cy="369332"/>
          </a:xfrm>
          <a:prstGeom prst="rect">
            <a:avLst/>
          </a:prstGeom>
          <a:noFill/>
          <a:ln w="12700" algn="ctr">
            <a:noFill/>
            <a:miter lim="800000"/>
            <a:headEnd/>
            <a:tailEnd type="none" w="lg" len="med"/>
          </a:ln>
          <a:effectLst/>
        </p:spPr>
        <p:txBody>
          <a:bodyPr wrap="none">
            <a:spAutoFit/>
          </a:bodyPr>
          <a:lstStyle/>
          <a:p>
            <a:r>
              <a:rPr lang="en-US"/>
              <a:t>Auth server</a:t>
            </a:r>
          </a:p>
        </p:txBody>
      </p:sp>
      <p:grpSp>
        <p:nvGrpSpPr>
          <p:cNvPr id="2" name="Group 31"/>
          <p:cNvGrpSpPr>
            <a:grpSpLocks/>
          </p:cNvGrpSpPr>
          <p:nvPr/>
        </p:nvGrpSpPr>
        <p:grpSpPr bwMode="auto">
          <a:xfrm>
            <a:off x="3124200" y="2222503"/>
            <a:ext cx="2667000" cy="646113"/>
            <a:chOff x="1008" y="1400"/>
            <a:chExt cx="1680" cy="407"/>
          </a:xfrm>
        </p:grpSpPr>
        <p:sp>
          <p:nvSpPr>
            <p:cNvPr id="1323020" name="Line 12"/>
            <p:cNvSpPr>
              <a:spLocks noChangeShapeType="1"/>
            </p:cNvSpPr>
            <p:nvPr/>
          </p:nvSpPr>
          <p:spPr bwMode="auto">
            <a:xfrm flipV="1">
              <a:off x="1008" y="1632"/>
              <a:ext cx="1680" cy="0"/>
            </a:xfrm>
            <a:prstGeom prst="line">
              <a:avLst/>
            </a:prstGeom>
            <a:noFill/>
            <a:ln w="12700">
              <a:solidFill>
                <a:schemeClr val="tx1"/>
              </a:solidFill>
              <a:round/>
              <a:headEnd/>
              <a:tailEnd type="triangle" w="lg" len="med"/>
            </a:ln>
            <a:effectLst/>
          </p:spPr>
          <p:txBody>
            <a:bodyPr wrap="none"/>
            <a:lstStyle/>
            <a:p>
              <a:endParaRPr lang="en-US"/>
            </a:p>
          </p:txBody>
        </p:sp>
        <p:sp>
          <p:nvSpPr>
            <p:cNvPr id="1323021" name="Text Box 13"/>
            <p:cNvSpPr txBox="1">
              <a:spLocks noChangeArrowheads="1"/>
            </p:cNvSpPr>
            <p:nvPr/>
          </p:nvSpPr>
          <p:spPr bwMode="auto">
            <a:xfrm>
              <a:off x="1164" y="1400"/>
              <a:ext cx="1220" cy="407"/>
            </a:xfrm>
            <a:prstGeom prst="rect">
              <a:avLst/>
            </a:prstGeom>
            <a:noFill/>
            <a:ln w="12700" algn="ctr">
              <a:noFill/>
              <a:miter lim="800000"/>
              <a:headEnd/>
              <a:tailEnd type="none" w="lg" len="med"/>
            </a:ln>
            <a:effectLst/>
          </p:spPr>
          <p:txBody>
            <a:bodyPr wrap="none">
              <a:spAutoFit/>
            </a:bodyPr>
            <a:lstStyle/>
            <a:p>
              <a:r>
                <a:rPr lang="en-US"/>
                <a:t>POST login.cgi</a:t>
              </a:r>
            </a:p>
            <a:p>
              <a:r>
                <a:rPr lang="en-US"/>
                <a:t>Username &amp; pwd</a:t>
              </a:r>
            </a:p>
          </p:txBody>
        </p:sp>
      </p:grpSp>
      <p:grpSp>
        <p:nvGrpSpPr>
          <p:cNvPr id="3" name="Group 32"/>
          <p:cNvGrpSpPr>
            <a:grpSpLocks/>
          </p:cNvGrpSpPr>
          <p:nvPr/>
        </p:nvGrpSpPr>
        <p:grpSpPr bwMode="auto">
          <a:xfrm>
            <a:off x="7010401" y="2527301"/>
            <a:ext cx="2106613" cy="396875"/>
            <a:chOff x="3456" y="1592"/>
            <a:chExt cx="1327" cy="250"/>
          </a:xfrm>
        </p:grpSpPr>
        <p:sp>
          <p:nvSpPr>
            <p:cNvPr id="1323022" name="Line 14"/>
            <p:cNvSpPr>
              <a:spLocks noChangeShapeType="1"/>
            </p:cNvSpPr>
            <p:nvPr/>
          </p:nvSpPr>
          <p:spPr bwMode="auto">
            <a:xfrm>
              <a:off x="3456" y="1842"/>
              <a:ext cx="1327" cy="0"/>
            </a:xfrm>
            <a:prstGeom prst="line">
              <a:avLst/>
            </a:prstGeom>
            <a:noFill/>
            <a:ln w="12700">
              <a:solidFill>
                <a:schemeClr val="tx1"/>
              </a:solidFill>
              <a:round/>
              <a:headEnd/>
              <a:tailEnd type="triangle" w="lg" len="med"/>
            </a:ln>
            <a:effectLst/>
          </p:spPr>
          <p:txBody>
            <a:bodyPr wrap="none"/>
            <a:lstStyle/>
            <a:p>
              <a:endParaRPr lang="en-US"/>
            </a:p>
          </p:txBody>
        </p:sp>
        <p:sp>
          <p:nvSpPr>
            <p:cNvPr id="1323023" name="Text Box 15"/>
            <p:cNvSpPr txBox="1">
              <a:spLocks noChangeArrowheads="1"/>
            </p:cNvSpPr>
            <p:nvPr/>
          </p:nvSpPr>
          <p:spPr bwMode="auto">
            <a:xfrm>
              <a:off x="3552" y="1592"/>
              <a:ext cx="943" cy="233"/>
            </a:xfrm>
            <a:prstGeom prst="rect">
              <a:avLst/>
            </a:prstGeom>
            <a:noFill/>
            <a:ln w="12700" algn="ctr">
              <a:noFill/>
              <a:miter lim="800000"/>
              <a:headEnd/>
              <a:tailEnd type="none" w="lg" len="med"/>
            </a:ln>
            <a:effectLst/>
          </p:spPr>
          <p:txBody>
            <a:bodyPr wrap="none">
              <a:spAutoFit/>
            </a:bodyPr>
            <a:lstStyle/>
            <a:p>
              <a:r>
                <a:rPr lang="en-US"/>
                <a:t>Validate user</a:t>
              </a:r>
            </a:p>
          </p:txBody>
        </p:sp>
      </p:grpSp>
      <p:grpSp>
        <p:nvGrpSpPr>
          <p:cNvPr id="4" name="Group 39"/>
          <p:cNvGrpSpPr>
            <a:grpSpLocks/>
          </p:cNvGrpSpPr>
          <p:nvPr/>
        </p:nvGrpSpPr>
        <p:grpSpPr bwMode="auto">
          <a:xfrm>
            <a:off x="7010402" y="3260728"/>
            <a:ext cx="3332163" cy="690563"/>
            <a:chOff x="3456" y="2054"/>
            <a:chExt cx="2099" cy="435"/>
          </a:xfrm>
        </p:grpSpPr>
        <p:grpSp>
          <p:nvGrpSpPr>
            <p:cNvPr id="5" name="Group 34"/>
            <p:cNvGrpSpPr>
              <a:grpSpLocks/>
            </p:cNvGrpSpPr>
            <p:nvPr/>
          </p:nvGrpSpPr>
          <p:grpSpPr bwMode="auto">
            <a:xfrm>
              <a:off x="3456" y="2054"/>
              <a:ext cx="1392" cy="233"/>
              <a:chOff x="3456" y="2054"/>
              <a:chExt cx="1392" cy="233"/>
            </a:xfrm>
          </p:grpSpPr>
          <p:sp>
            <p:nvSpPr>
              <p:cNvPr id="1323024" name="Line 16"/>
              <p:cNvSpPr>
                <a:spLocks noChangeShapeType="1"/>
              </p:cNvSpPr>
              <p:nvPr/>
            </p:nvSpPr>
            <p:spPr bwMode="auto">
              <a:xfrm flipH="1">
                <a:off x="3456" y="2256"/>
                <a:ext cx="1392" cy="0"/>
              </a:xfrm>
              <a:prstGeom prst="line">
                <a:avLst/>
              </a:prstGeom>
              <a:noFill/>
              <a:ln w="12700">
                <a:solidFill>
                  <a:schemeClr val="tx1"/>
                </a:solidFill>
                <a:round/>
                <a:headEnd/>
                <a:tailEnd type="triangle" w="med" len="med"/>
              </a:ln>
              <a:effectLst/>
            </p:spPr>
            <p:txBody>
              <a:bodyPr wrap="none"/>
              <a:lstStyle/>
              <a:p>
                <a:endParaRPr lang="en-US"/>
              </a:p>
            </p:txBody>
          </p:sp>
          <p:sp>
            <p:nvSpPr>
              <p:cNvPr id="1323025" name="Text Box 17"/>
              <p:cNvSpPr txBox="1">
                <a:spLocks noChangeArrowheads="1"/>
              </p:cNvSpPr>
              <p:nvPr/>
            </p:nvSpPr>
            <p:spPr bwMode="auto">
              <a:xfrm>
                <a:off x="3763" y="2054"/>
                <a:ext cx="783" cy="233"/>
              </a:xfrm>
              <a:prstGeom prst="rect">
                <a:avLst/>
              </a:prstGeom>
              <a:noFill/>
              <a:ln w="12700" algn="ctr">
                <a:noFill/>
                <a:miter lim="800000"/>
                <a:headEnd/>
                <a:tailEnd type="none" w="lg" len="med"/>
              </a:ln>
              <a:effectLst/>
            </p:spPr>
            <p:txBody>
              <a:bodyPr wrap="none">
                <a:spAutoFit/>
              </a:bodyPr>
              <a:lstStyle/>
              <a:p>
                <a:r>
                  <a:rPr lang="en-US" b="1">
                    <a:solidFill>
                      <a:srgbClr val="009900"/>
                    </a:solidFill>
                  </a:rPr>
                  <a:t>auth=val</a:t>
                </a:r>
              </a:p>
            </p:txBody>
          </p:sp>
        </p:grpSp>
        <p:sp>
          <p:nvSpPr>
            <p:cNvPr id="1323027" name="Text Box 19"/>
            <p:cNvSpPr txBox="1">
              <a:spLocks noChangeArrowheads="1"/>
            </p:cNvSpPr>
            <p:nvPr/>
          </p:nvSpPr>
          <p:spPr bwMode="auto">
            <a:xfrm>
              <a:off x="4877" y="2256"/>
              <a:ext cx="678" cy="233"/>
            </a:xfrm>
            <a:prstGeom prst="rect">
              <a:avLst/>
            </a:prstGeom>
            <a:noFill/>
            <a:ln w="12700" algn="ctr">
              <a:noFill/>
              <a:miter lim="800000"/>
              <a:headEnd/>
              <a:tailEnd type="none" w="lg" len="med"/>
            </a:ln>
            <a:effectLst/>
          </p:spPr>
          <p:txBody>
            <a:bodyPr wrap="none">
              <a:spAutoFit/>
            </a:bodyPr>
            <a:lstStyle/>
            <a:p>
              <a:r>
                <a:rPr lang="en-US">
                  <a:solidFill>
                    <a:schemeClr val="tx2"/>
                  </a:solidFill>
                </a:rPr>
                <a:t>Store val</a:t>
              </a:r>
            </a:p>
          </p:txBody>
        </p:sp>
      </p:grpSp>
      <p:grpSp>
        <p:nvGrpSpPr>
          <p:cNvPr id="6" name="Group 33"/>
          <p:cNvGrpSpPr>
            <a:grpSpLocks/>
          </p:cNvGrpSpPr>
          <p:nvPr/>
        </p:nvGrpSpPr>
        <p:grpSpPr bwMode="auto">
          <a:xfrm>
            <a:off x="3124200" y="3336930"/>
            <a:ext cx="2667000" cy="369888"/>
            <a:chOff x="1008" y="2102"/>
            <a:chExt cx="1680" cy="233"/>
          </a:xfrm>
        </p:grpSpPr>
        <p:sp>
          <p:nvSpPr>
            <p:cNvPr id="1323028" name="Line 20"/>
            <p:cNvSpPr>
              <a:spLocks noChangeShapeType="1"/>
            </p:cNvSpPr>
            <p:nvPr/>
          </p:nvSpPr>
          <p:spPr bwMode="auto">
            <a:xfrm flipH="1">
              <a:off x="1008" y="2304"/>
              <a:ext cx="1680" cy="0"/>
            </a:xfrm>
            <a:prstGeom prst="line">
              <a:avLst/>
            </a:prstGeom>
            <a:noFill/>
            <a:ln w="12700">
              <a:solidFill>
                <a:schemeClr val="tx1"/>
              </a:solidFill>
              <a:round/>
              <a:headEnd/>
              <a:tailEnd type="triangle" w="lg" len="med"/>
            </a:ln>
            <a:effectLst/>
          </p:spPr>
          <p:txBody>
            <a:bodyPr wrap="none"/>
            <a:lstStyle/>
            <a:p>
              <a:endParaRPr lang="en-US"/>
            </a:p>
          </p:txBody>
        </p:sp>
        <p:sp>
          <p:nvSpPr>
            <p:cNvPr id="1323029" name="Text Box 21"/>
            <p:cNvSpPr txBox="1">
              <a:spLocks noChangeArrowheads="1"/>
            </p:cNvSpPr>
            <p:nvPr/>
          </p:nvSpPr>
          <p:spPr bwMode="auto">
            <a:xfrm>
              <a:off x="1098" y="2102"/>
              <a:ext cx="1543" cy="233"/>
            </a:xfrm>
            <a:prstGeom prst="rect">
              <a:avLst/>
            </a:prstGeom>
            <a:noFill/>
            <a:ln w="12700" algn="ctr">
              <a:noFill/>
              <a:miter lim="800000"/>
              <a:headEnd/>
              <a:tailEnd type="none" w="lg" len="med"/>
            </a:ln>
            <a:effectLst/>
          </p:spPr>
          <p:txBody>
            <a:bodyPr wrap="none">
              <a:spAutoFit/>
            </a:bodyPr>
            <a:lstStyle/>
            <a:p>
              <a:r>
                <a:rPr lang="en-US"/>
                <a:t>Set-cookie: </a:t>
              </a:r>
              <a:r>
                <a:rPr lang="en-US" b="1">
                  <a:solidFill>
                    <a:srgbClr val="009900"/>
                  </a:solidFill>
                </a:rPr>
                <a:t>auth=val</a:t>
              </a:r>
            </a:p>
          </p:txBody>
        </p:sp>
      </p:grpSp>
      <p:sp>
        <p:nvSpPr>
          <p:cNvPr id="1323030" name="Line 22"/>
          <p:cNvSpPr>
            <a:spLocks noChangeShapeType="1"/>
          </p:cNvSpPr>
          <p:nvPr/>
        </p:nvSpPr>
        <p:spPr bwMode="auto">
          <a:xfrm>
            <a:off x="1524000" y="4191000"/>
            <a:ext cx="9144000" cy="0"/>
          </a:xfrm>
          <a:prstGeom prst="line">
            <a:avLst/>
          </a:prstGeom>
          <a:noFill/>
          <a:ln w="57150">
            <a:solidFill>
              <a:schemeClr val="tx1"/>
            </a:solidFill>
            <a:round/>
            <a:headEnd/>
            <a:tailEnd type="none" w="lg" len="med"/>
          </a:ln>
          <a:effectLst/>
        </p:spPr>
        <p:txBody>
          <a:bodyPr wrap="none"/>
          <a:lstStyle/>
          <a:p>
            <a:endParaRPr lang="en-US"/>
          </a:p>
        </p:txBody>
      </p:sp>
      <p:grpSp>
        <p:nvGrpSpPr>
          <p:cNvPr id="7" name="Group 35"/>
          <p:cNvGrpSpPr>
            <a:grpSpLocks/>
          </p:cNvGrpSpPr>
          <p:nvPr/>
        </p:nvGrpSpPr>
        <p:grpSpPr bwMode="auto">
          <a:xfrm>
            <a:off x="3124200" y="4403729"/>
            <a:ext cx="2667000" cy="646113"/>
            <a:chOff x="1008" y="2774"/>
            <a:chExt cx="1680" cy="407"/>
          </a:xfrm>
        </p:grpSpPr>
        <p:sp>
          <p:nvSpPr>
            <p:cNvPr id="1323031" name="Line 23"/>
            <p:cNvSpPr>
              <a:spLocks noChangeShapeType="1"/>
            </p:cNvSpPr>
            <p:nvPr/>
          </p:nvSpPr>
          <p:spPr bwMode="auto">
            <a:xfrm>
              <a:off x="1008" y="2976"/>
              <a:ext cx="1680" cy="0"/>
            </a:xfrm>
            <a:prstGeom prst="line">
              <a:avLst/>
            </a:prstGeom>
            <a:noFill/>
            <a:ln w="12700">
              <a:solidFill>
                <a:schemeClr val="tx1"/>
              </a:solidFill>
              <a:round/>
              <a:headEnd/>
              <a:tailEnd type="triangle" w="lg" len="med"/>
            </a:ln>
            <a:effectLst/>
          </p:spPr>
          <p:txBody>
            <a:bodyPr wrap="none"/>
            <a:lstStyle/>
            <a:p>
              <a:endParaRPr lang="en-US"/>
            </a:p>
          </p:txBody>
        </p:sp>
        <p:sp>
          <p:nvSpPr>
            <p:cNvPr id="1323032" name="Text Box 24"/>
            <p:cNvSpPr txBox="1">
              <a:spLocks noChangeArrowheads="1"/>
            </p:cNvSpPr>
            <p:nvPr/>
          </p:nvSpPr>
          <p:spPr bwMode="auto">
            <a:xfrm>
              <a:off x="1064" y="2774"/>
              <a:ext cx="1355" cy="407"/>
            </a:xfrm>
            <a:prstGeom prst="rect">
              <a:avLst/>
            </a:prstGeom>
            <a:noFill/>
            <a:ln w="12700" algn="ctr">
              <a:noFill/>
              <a:miter lim="800000"/>
              <a:headEnd/>
              <a:tailEnd type="none" w="lg" len="med"/>
            </a:ln>
            <a:effectLst/>
          </p:spPr>
          <p:txBody>
            <a:bodyPr wrap="none">
              <a:spAutoFit/>
            </a:bodyPr>
            <a:lstStyle/>
            <a:p>
              <a:r>
                <a:rPr lang="en-US"/>
                <a:t>GET restricted.html</a:t>
              </a:r>
            </a:p>
            <a:p>
              <a:r>
                <a:rPr lang="en-US"/>
                <a:t>Cookie:  </a:t>
              </a:r>
              <a:r>
                <a:rPr lang="en-US" b="1">
                  <a:solidFill>
                    <a:srgbClr val="009900"/>
                  </a:solidFill>
                </a:rPr>
                <a:t>auth=val</a:t>
              </a:r>
            </a:p>
          </p:txBody>
        </p:sp>
      </p:grpSp>
      <p:grpSp>
        <p:nvGrpSpPr>
          <p:cNvPr id="8" name="Group 36"/>
          <p:cNvGrpSpPr>
            <a:grpSpLocks/>
          </p:cNvGrpSpPr>
          <p:nvPr/>
        </p:nvGrpSpPr>
        <p:grpSpPr bwMode="auto">
          <a:xfrm>
            <a:off x="7010400" y="4602168"/>
            <a:ext cx="2209800" cy="646113"/>
            <a:chOff x="3456" y="2899"/>
            <a:chExt cx="1392" cy="407"/>
          </a:xfrm>
        </p:grpSpPr>
        <p:sp>
          <p:nvSpPr>
            <p:cNvPr id="1323033" name="Line 25"/>
            <p:cNvSpPr>
              <a:spLocks noChangeShapeType="1"/>
            </p:cNvSpPr>
            <p:nvPr/>
          </p:nvSpPr>
          <p:spPr bwMode="auto">
            <a:xfrm>
              <a:off x="3456" y="3120"/>
              <a:ext cx="1392" cy="0"/>
            </a:xfrm>
            <a:prstGeom prst="line">
              <a:avLst/>
            </a:prstGeom>
            <a:noFill/>
            <a:ln w="12700">
              <a:solidFill>
                <a:schemeClr val="tx1"/>
              </a:solidFill>
              <a:round/>
              <a:headEnd/>
              <a:tailEnd type="triangle" w="lg" len="med"/>
            </a:ln>
            <a:effectLst/>
          </p:spPr>
          <p:txBody>
            <a:bodyPr wrap="none"/>
            <a:lstStyle/>
            <a:p>
              <a:endParaRPr lang="en-US"/>
            </a:p>
          </p:txBody>
        </p:sp>
        <p:sp>
          <p:nvSpPr>
            <p:cNvPr id="1323034" name="Text Box 26"/>
            <p:cNvSpPr txBox="1">
              <a:spLocks noChangeArrowheads="1"/>
            </p:cNvSpPr>
            <p:nvPr/>
          </p:nvSpPr>
          <p:spPr bwMode="auto">
            <a:xfrm>
              <a:off x="3552" y="2899"/>
              <a:ext cx="1046" cy="407"/>
            </a:xfrm>
            <a:prstGeom prst="rect">
              <a:avLst/>
            </a:prstGeom>
            <a:noFill/>
            <a:ln w="12700" algn="ctr">
              <a:noFill/>
              <a:miter lim="800000"/>
              <a:headEnd/>
              <a:tailEnd type="none" w="lg" len="med"/>
            </a:ln>
            <a:effectLst/>
          </p:spPr>
          <p:txBody>
            <a:bodyPr wrap="none">
              <a:spAutoFit/>
            </a:bodyPr>
            <a:lstStyle/>
            <a:p>
              <a:r>
                <a:rPr lang="en-US"/>
                <a:t>restricted.html</a:t>
              </a:r>
            </a:p>
            <a:p>
              <a:r>
                <a:rPr lang="en-US"/>
                <a:t>auth=val</a:t>
              </a:r>
            </a:p>
          </p:txBody>
        </p:sp>
      </p:grpSp>
      <p:grpSp>
        <p:nvGrpSpPr>
          <p:cNvPr id="9" name="Group 38"/>
          <p:cNvGrpSpPr>
            <a:grpSpLocks/>
          </p:cNvGrpSpPr>
          <p:nvPr/>
        </p:nvGrpSpPr>
        <p:grpSpPr bwMode="auto">
          <a:xfrm>
            <a:off x="7010400" y="5562608"/>
            <a:ext cx="2209800" cy="369888"/>
            <a:chOff x="3456" y="3504"/>
            <a:chExt cx="1392" cy="233"/>
          </a:xfrm>
        </p:grpSpPr>
        <p:sp>
          <p:nvSpPr>
            <p:cNvPr id="1323035" name="Line 27"/>
            <p:cNvSpPr>
              <a:spLocks noChangeShapeType="1"/>
            </p:cNvSpPr>
            <p:nvPr/>
          </p:nvSpPr>
          <p:spPr bwMode="auto">
            <a:xfrm flipH="1">
              <a:off x="3456" y="3552"/>
              <a:ext cx="1392" cy="0"/>
            </a:xfrm>
            <a:prstGeom prst="line">
              <a:avLst/>
            </a:prstGeom>
            <a:noFill/>
            <a:ln w="12700">
              <a:solidFill>
                <a:schemeClr val="tx1"/>
              </a:solidFill>
              <a:round/>
              <a:headEnd/>
              <a:tailEnd type="triangle" w="lg" len="med"/>
            </a:ln>
            <a:effectLst/>
          </p:spPr>
          <p:txBody>
            <a:bodyPr wrap="none"/>
            <a:lstStyle/>
            <a:p>
              <a:endParaRPr lang="en-US"/>
            </a:p>
          </p:txBody>
        </p:sp>
        <p:sp>
          <p:nvSpPr>
            <p:cNvPr id="1323036" name="Text Box 28"/>
            <p:cNvSpPr txBox="1">
              <a:spLocks noChangeArrowheads="1"/>
            </p:cNvSpPr>
            <p:nvPr/>
          </p:nvSpPr>
          <p:spPr bwMode="auto">
            <a:xfrm>
              <a:off x="3832" y="3504"/>
              <a:ext cx="618" cy="233"/>
            </a:xfrm>
            <a:prstGeom prst="rect">
              <a:avLst/>
            </a:prstGeom>
            <a:noFill/>
            <a:ln w="12700" algn="ctr">
              <a:noFill/>
              <a:miter lim="800000"/>
              <a:headEnd/>
              <a:tailEnd type="none" w="lg" len="med"/>
            </a:ln>
            <a:effectLst/>
          </p:spPr>
          <p:txBody>
            <a:bodyPr wrap="none">
              <a:spAutoFit/>
            </a:bodyPr>
            <a:lstStyle/>
            <a:p>
              <a:r>
                <a:rPr lang="en-US"/>
                <a:t>YES/NO</a:t>
              </a:r>
            </a:p>
          </p:txBody>
        </p:sp>
      </p:grpSp>
      <p:grpSp>
        <p:nvGrpSpPr>
          <p:cNvPr id="10" name="Group 37"/>
          <p:cNvGrpSpPr>
            <a:grpSpLocks/>
          </p:cNvGrpSpPr>
          <p:nvPr/>
        </p:nvGrpSpPr>
        <p:grpSpPr bwMode="auto">
          <a:xfrm>
            <a:off x="3213100" y="5562605"/>
            <a:ext cx="2465388" cy="646113"/>
            <a:chOff x="1064" y="3504"/>
            <a:chExt cx="1553" cy="407"/>
          </a:xfrm>
        </p:grpSpPr>
        <p:sp>
          <p:nvSpPr>
            <p:cNvPr id="1323037" name="Line 29"/>
            <p:cNvSpPr>
              <a:spLocks noChangeShapeType="1"/>
            </p:cNvSpPr>
            <p:nvPr/>
          </p:nvSpPr>
          <p:spPr bwMode="auto">
            <a:xfrm flipH="1">
              <a:off x="1064" y="3744"/>
              <a:ext cx="1553" cy="0"/>
            </a:xfrm>
            <a:prstGeom prst="line">
              <a:avLst/>
            </a:prstGeom>
            <a:noFill/>
            <a:ln w="12700">
              <a:solidFill>
                <a:schemeClr val="tx1"/>
              </a:solidFill>
              <a:round/>
              <a:headEnd/>
              <a:tailEnd type="triangle" w="lg" len="med"/>
            </a:ln>
            <a:effectLst/>
          </p:spPr>
          <p:txBody>
            <a:bodyPr wrap="none"/>
            <a:lstStyle/>
            <a:p>
              <a:endParaRPr lang="en-US"/>
            </a:p>
          </p:txBody>
        </p:sp>
        <p:sp>
          <p:nvSpPr>
            <p:cNvPr id="1323038" name="Text Box 30"/>
            <p:cNvSpPr txBox="1">
              <a:spLocks noChangeArrowheads="1"/>
            </p:cNvSpPr>
            <p:nvPr/>
          </p:nvSpPr>
          <p:spPr bwMode="auto">
            <a:xfrm>
              <a:off x="1098" y="3504"/>
              <a:ext cx="1318" cy="407"/>
            </a:xfrm>
            <a:prstGeom prst="rect">
              <a:avLst/>
            </a:prstGeom>
            <a:noFill/>
            <a:ln w="12700" algn="ctr">
              <a:noFill/>
              <a:miter lim="800000"/>
              <a:headEnd/>
              <a:tailEnd type="none" w="lg" len="med"/>
            </a:ln>
            <a:effectLst/>
          </p:spPr>
          <p:txBody>
            <a:bodyPr wrap="none">
              <a:spAutoFit/>
            </a:bodyPr>
            <a:lstStyle/>
            <a:p>
              <a:r>
                <a:rPr lang="en-US"/>
                <a:t>If YES,  </a:t>
              </a:r>
              <a:br>
                <a:rPr lang="en-US"/>
              </a:br>
              <a:r>
                <a:rPr lang="en-US"/>
                <a:t>      restricted.html</a:t>
              </a:r>
            </a:p>
          </p:txBody>
        </p:sp>
      </p:grpSp>
      <p:sp>
        <p:nvSpPr>
          <p:cNvPr id="1323048" name="Text Box 40"/>
          <p:cNvSpPr txBox="1">
            <a:spLocks noChangeArrowheads="1"/>
          </p:cNvSpPr>
          <p:nvPr/>
        </p:nvSpPr>
        <p:spPr bwMode="auto">
          <a:xfrm>
            <a:off x="9185275" y="4876800"/>
            <a:ext cx="1151662" cy="369332"/>
          </a:xfrm>
          <a:prstGeom prst="rect">
            <a:avLst/>
          </a:prstGeom>
          <a:noFill/>
          <a:ln w="12700" algn="ctr">
            <a:noFill/>
            <a:miter lim="800000"/>
            <a:headEnd/>
            <a:tailEnd type="none" w="lg" len="med"/>
          </a:ln>
          <a:effectLst/>
        </p:spPr>
        <p:txBody>
          <a:bodyPr wrap="none">
            <a:spAutoFit/>
          </a:bodyPr>
          <a:lstStyle/>
          <a:p>
            <a:r>
              <a:rPr lang="en-US">
                <a:solidFill>
                  <a:schemeClr val="tx2"/>
                </a:solidFill>
              </a:rPr>
              <a:t>Check val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230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3048"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16"/>
          <p:cNvGrpSpPr>
            <a:grpSpLocks/>
          </p:cNvGrpSpPr>
          <p:nvPr/>
        </p:nvGrpSpPr>
        <p:grpSpPr bwMode="auto">
          <a:xfrm>
            <a:off x="5742944" y="2984971"/>
            <a:ext cx="5776799" cy="914400"/>
            <a:chOff x="4495800" y="3124200"/>
            <a:chExt cx="4332812" cy="685800"/>
          </a:xfrm>
        </p:grpSpPr>
        <p:sp>
          <p:nvSpPr>
            <p:cNvPr id="15" name="Rectangle 14"/>
            <p:cNvSpPr/>
            <p:nvPr/>
          </p:nvSpPr>
          <p:spPr bwMode="auto">
            <a:xfrm>
              <a:off x="4495800" y="3124200"/>
              <a:ext cx="3505371" cy="685800"/>
            </a:xfrm>
            <a:prstGeom prst="rect">
              <a:avLst/>
            </a:prstGeom>
            <a:solidFill>
              <a:schemeClr val="tx1">
                <a:lumMod val="20000"/>
                <a:lumOff val="80000"/>
                <a:alpha val="30000"/>
              </a:schemeClr>
            </a:solidFill>
            <a:ln w="12700" cap="flat" cmpd="sng" algn="ctr">
              <a:solidFill>
                <a:schemeClr val="tx1"/>
              </a:solidFill>
              <a:prstDash val="solid"/>
              <a:round/>
              <a:headEnd type="none" w="med" len="med"/>
              <a:tailEnd type="triangle" w="lg" len="med"/>
            </a:ln>
            <a:effectLst/>
          </p:spPr>
          <p:txBody>
            <a:bodyPr wrap="none"/>
            <a:lstStyle/>
            <a:p>
              <a:pPr>
                <a:defRPr/>
              </a:pPr>
              <a:endParaRPr lang="en-US" sz="2400">
                <a:latin typeface="Tahoma" pitchFamily="34" charset="0"/>
              </a:endParaRPr>
            </a:p>
          </p:txBody>
        </p:sp>
        <p:sp>
          <p:nvSpPr>
            <p:cNvPr id="7184" name="TextBox 15"/>
            <p:cNvSpPr txBox="1">
              <a:spLocks noChangeArrowheads="1"/>
            </p:cNvSpPr>
            <p:nvPr/>
          </p:nvSpPr>
          <p:spPr bwMode="auto">
            <a:xfrm>
              <a:off x="8042060" y="3152745"/>
              <a:ext cx="786552" cy="37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sz="2667" dirty="0"/>
                <a:t>scope</a:t>
              </a:r>
            </a:p>
          </p:txBody>
        </p:sp>
      </p:grpSp>
      <p:sp>
        <p:nvSpPr>
          <p:cNvPr id="7170" name="Rectangle 3"/>
          <p:cNvSpPr>
            <a:spLocks noGrp="1" noChangeArrowheads="1"/>
          </p:cNvSpPr>
          <p:nvPr>
            <p:ph type="title"/>
          </p:nvPr>
        </p:nvSpPr>
        <p:spPr>
          <a:xfrm>
            <a:off x="256544" y="172423"/>
            <a:ext cx="10972800" cy="838200"/>
          </a:xfrm>
        </p:spPr>
        <p:txBody>
          <a:bodyPr>
            <a:normAutofit/>
          </a:bodyPr>
          <a:lstStyle/>
          <a:p>
            <a:r>
              <a:rPr lang="en-US" sz="4800" dirty="0">
                <a:latin typeface="Tahoma" charset="0"/>
                <a:ea typeface="ＭＳ Ｐゴシック" charset="0"/>
                <a:cs typeface="ＭＳ Ｐゴシック" charset="0"/>
              </a:rPr>
              <a:t>Setting/deleting cookies by server</a:t>
            </a:r>
          </a:p>
        </p:txBody>
      </p:sp>
      <p:sp>
        <p:nvSpPr>
          <p:cNvPr id="7171" name="Rectangle 4" descr="Rectangle: Click to edit Master text styles&#10;Second level&#10;Third level&#10;Fourth level&#10;Fifth level"/>
          <p:cNvSpPr>
            <a:spLocks noGrp="1" noChangeArrowheads="1"/>
          </p:cNvSpPr>
          <p:nvPr>
            <p:ph type="body" idx="1"/>
          </p:nvPr>
        </p:nvSpPr>
        <p:spPr>
          <a:xfrm>
            <a:off x="406400" y="6045200"/>
            <a:ext cx="9347200" cy="838200"/>
          </a:xfrm>
        </p:spPr>
        <p:txBody>
          <a:bodyPr>
            <a:normAutofit/>
          </a:bodyPr>
          <a:lstStyle/>
          <a:p>
            <a:pPr marL="0" indent="0">
              <a:spcBef>
                <a:spcPts val="1600"/>
              </a:spcBef>
              <a:buNone/>
            </a:pPr>
            <a:r>
              <a:rPr lang="en-US" dirty="0">
                <a:latin typeface="Tahoma" charset="0"/>
                <a:ea typeface="ＭＳ Ｐゴシック" charset="0"/>
                <a:cs typeface="ＭＳ Ｐゴシック" charset="0"/>
              </a:rPr>
              <a:t>Default scope is domain and path of setting URL</a:t>
            </a:r>
            <a:endParaRPr lang="en-US" sz="3733" dirty="0">
              <a:latin typeface="Tahoma" charset="0"/>
              <a:ea typeface="ＭＳ Ｐゴシック" charset="0"/>
              <a:cs typeface="ＭＳ Ｐゴシック" charset="0"/>
            </a:endParaRPr>
          </a:p>
        </p:txBody>
      </p:sp>
      <p:sp>
        <p:nvSpPr>
          <p:cNvPr id="1373189" name="Rectangle 5"/>
          <p:cNvSpPr>
            <a:spLocks noChangeArrowheads="1"/>
          </p:cNvSpPr>
          <p:nvPr/>
        </p:nvSpPr>
        <p:spPr bwMode="auto">
          <a:xfrm>
            <a:off x="1727202" y="1387475"/>
            <a:ext cx="1504951" cy="838200"/>
          </a:xfrm>
          <a:prstGeom prst="rect">
            <a:avLst/>
          </a:prstGeom>
          <a:solidFill>
            <a:schemeClr val="accent1"/>
          </a:solidFill>
          <a:ln w="9525">
            <a:solidFill>
              <a:schemeClr val="tx1"/>
            </a:solidFill>
            <a:miter lim="800000"/>
            <a:headEnd/>
            <a:tailEnd/>
          </a:ln>
          <a:effectLst/>
        </p:spPr>
        <p:txBody>
          <a:bodyPr wrap="none" anchor="ctr"/>
          <a:lstStyle/>
          <a:p>
            <a:pPr>
              <a:defRPr/>
            </a:pPr>
            <a:endParaRPr lang="en-US" sz="2400"/>
          </a:p>
        </p:txBody>
      </p:sp>
      <p:sp>
        <p:nvSpPr>
          <p:cNvPr id="1373190" name="AutoShape 6"/>
          <p:cNvSpPr>
            <a:spLocks noChangeArrowheads="1"/>
          </p:cNvSpPr>
          <p:nvPr/>
        </p:nvSpPr>
        <p:spPr bwMode="auto">
          <a:xfrm>
            <a:off x="1860551" y="1487488"/>
            <a:ext cx="1219200" cy="6096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eaLnBrk="0" hangingPunct="0">
              <a:spcBef>
                <a:spcPct val="20000"/>
              </a:spcBef>
              <a:buClr>
                <a:schemeClr val="accent2"/>
              </a:buClr>
              <a:defRPr/>
            </a:pPr>
            <a:r>
              <a:rPr lang="en-US" sz="2400" b="1" dirty="0">
                <a:solidFill>
                  <a:srgbClr val="FFFFFF"/>
                </a:solidFill>
              </a:rPr>
              <a:t>Browser</a:t>
            </a:r>
          </a:p>
        </p:txBody>
      </p:sp>
      <p:sp>
        <p:nvSpPr>
          <p:cNvPr id="1373191" name="AutoShape 7"/>
          <p:cNvSpPr>
            <a:spLocks noChangeArrowheads="1"/>
          </p:cNvSpPr>
          <p:nvPr/>
        </p:nvSpPr>
        <p:spPr bwMode="auto">
          <a:xfrm>
            <a:off x="1219200" y="2225675"/>
            <a:ext cx="2032000" cy="228600"/>
          </a:xfrm>
          <a:prstGeom prst="parallelogram">
            <a:avLst>
              <a:gd name="adj" fmla="val 166667"/>
            </a:avLst>
          </a:prstGeom>
          <a:solidFill>
            <a:schemeClr val="accent1"/>
          </a:solidFill>
          <a:ln w="9525">
            <a:solidFill>
              <a:schemeClr val="tx1"/>
            </a:solidFill>
            <a:miter lim="800000"/>
            <a:headEnd/>
            <a:tailEnd/>
          </a:ln>
          <a:effectLst/>
        </p:spPr>
        <p:txBody>
          <a:bodyPr wrap="none" anchor="ctr"/>
          <a:lstStyle/>
          <a:p>
            <a:pPr>
              <a:defRPr/>
            </a:pPr>
            <a:endParaRPr lang="en-US" sz="2400"/>
          </a:p>
        </p:txBody>
      </p:sp>
      <p:sp>
        <p:nvSpPr>
          <p:cNvPr id="1373192" name="Rectangle 8"/>
          <p:cNvSpPr>
            <a:spLocks noChangeArrowheads="1"/>
          </p:cNvSpPr>
          <p:nvPr/>
        </p:nvSpPr>
        <p:spPr bwMode="auto">
          <a:xfrm>
            <a:off x="1219200" y="2454275"/>
            <a:ext cx="1524000" cy="152400"/>
          </a:xfrm>
          <a:prstGeom prst="rect">
            <a:avLst/>
          </a:prstGeom>
          <a:solidFill>
            <a:schemeClr val="accent1"/>
          </a:solidFill>
          <a:ln w="9525">
            <a:solidFill>
              <a:schemeClr val="tx1"/>
            </a:solidFill>
            <a:miter lim="800000"/>
            <a:headEnd/>
            <a:tailEnd/>
          </a:ln>
          <a:effectLst/>
        </p:spPr>
        <p:txBody>
          <a:bodyPr wrap="none" anchor="ctr"/>
          <a:lstStyle/>
          <a:p>
            <a:pPr>
              <a:defRPr/>
            </a:pPr>
            <a:endParaRPr lang="en-US" sz="2400"/>
          </a:p>
        </p:txBody>
      </p:sp>
      <p:sp>
        <p:nvSpPr>
          <p:cNvPr id="1373193" name="Freeform 9"/>
          <p:cNvSpPr>
            <a:spLocks/>
          </p:cNvSpPr>
          <p:nvPr/>
        </p:nvSpPr>
        <p:spPr bwMode="auto">
          <a:xfrm>
            <a:off x="2717800" y="2220913"/>
            <a:ext cx="533400" cy="385763"/>
          </a:xfrm>
          <a:custGeom>
            <a:avLst/>
            <a:gdLst/>
            <a:ahLst/>
            <a:cxnLst>
              <a:cxn ang="0">
                <a:pos x="0" y="243"/>
              </a:cxn>
              <a:cxn ang="0">
                <a:pos x="252" y="81"/>
              </a:cxn>
              <a:cxn ang="0">
                <a:pos x="249" y="0"/>
              </a:cxn>
              <a:cxn ang="0">
                <a:pos x="0" y="147"/>
              </a:cxn>
              <a:cxn ang="0">
                <a:pos x="0" y="243"/>
              </a:cxn>
            </a:cxnLst>
            <a:rect l="0" t="0" r="r" b="b"/>
            <a:pathLst>
              <a:path w="252" h="243">
                <a:moveTo>
                  <a:pt x="0" y="243"/>
                </a:moveTo>
                <a:lnTo>
                  <a:pt x="252" y="81"/>
                </a:lnTo>
                <a:lnTo>
                  <a:pt x="249" y="0"/>
                </a:lnTo>
                <a:lnTo>
                  <a:pt x="0" y="147"/>
                </a:lnTo>
                <a:lnTo>
                  <a:pt x="0" y="243"/>
                </a:lnTo>
                <a:close/>
              </a:path>
            </a:pathLst>
          </a:custGeom>
          <a:solidFill>
            <a:schemeClr val="accent1"/>
          </a:solidFill>
          <a:ln w="9525" cap="flat" cmpd="sng">
            <a:solidFill>
              <a:schemeClr val="tx1"/>
            </a:solidFill>
            <a:prstDash val="solid"/>
            <a:round/>
            <a:headEnd type="none" w="med" len="med"/>
            <a:tailEnd type="none" w="med" len="med"/>
          </a:ln>
          <a:effectLst/>
        </p:spPr>
        <p:txBody>
          <a:bodyPr anchor="ctr"/>
          <a:lstStyle/>
          <a:p>
            <a:pPr>
              <a:defRPr/>
            </a:pPr>
            <a:endParaRPr lang="en-US" sz="2400"/>
          </a:p>
        </p:txBody>
      </p:sp>
      <p:sp>
        <p:nvSpPr>
          <p:cNvPr id="1373194" name="AutoShape 10"/>
          <p:cNvSpPr>
            <a:spLocks noChangeArrowheads="1"/>
          </p:cNvSpPr>
          <p:nvPr/>
        </p:nvSpPr>
        <p:spPr bwMode="auto">
          <a:xfrm>
            <a:off x="8839200" y="1311275"/>
            <a:ext cx="1625600" cy="1271588"/>
          </a:xfrm>
          <a:prstGeom prst="can">
            <a:avLst>
              <a:gd name="adj" fmla="val 26074"/>
            </a:avLst>
          </a:prstGeom>
          <a:solidFill>
            <a:schemeClr val="accent1"/>
          </a:solidFill>
          <a:ln w="9525">
            <a:solidFill>
              <a:schemeClr val="tx1"/>
            </a:solidFill>
            <a:round/>
            <a:headEnd/>
            <a:tailEnd/>
          </a:ln>
          <a:effectLst/>
        </p:spPr>
        <p:txBody>
          <a:bodyPr wrap="none" anchor="ctr"/>
          <a:lstStyle/>
          <a:p>
            <a:pPr algn="ctr" eaLnBrk="0" hangingPunct="0">
              <a:spcBef>
                <a:spcPct val="20000"/>
              </a:spcBef>
              <a:buClr>
                <a:schemeClr val="accent2"/>
              </a:buClr>
              <a:defRPr/>
            </a:pPr>
            <a:r>
              <a:rPr lang="en-US" sz="3200" dirty="0">
                <a:solidFill>
                  <a:srgbClr val="FFFFFF"/>
                </a:solidFill>
              </a:rPr>
              <a:t>Server</a:t>
            </a:r>
          </a:p>
        </p:txBody>
      </p:sp>
      <p:sp>
        <p:nvSpPr>
          <p:cNvPr id="7178" name="Text Box 12"/>
          <p:cNvSpPr txBox="1">
            <a:spLocks noChangeArrowheads="1"/>
          </p:cNvSpPr>
          <p:nvPr/>
        </p:nvSpPr>
        <p:spPr bwMode="auto">
          <a:xfrm>
            <a:off x="4943641" y="1193800"/>
            <a:ext cx="1191352" cy="50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algn="ctr">
              <a:spcBef>
                <a:spcPct val="20000"/>
              </a:spcBef>
              <a:buClr>
                <a:schemeClr val="accent2"/>
              </a:buClr>
            </a:pPr>
            <a:r>
              <a:rPr lang="en-US" sz="2667" dirty="0">
                <a:solidFill>
                  <a:srgbClr val="808000"/>
                </a:solidFill>
              </a:rPr>
              <a:t>GET …</a:t>
            </a:r>
          </a:p>
        </p:txBody>
      </p:sp>
      <p:sp>
        <p:nvSpPr>
          <p:cNvPr id="7179" name="Text Box 14"/>
          <p:cNvSpPr txBox="1">
            <a:spLocks noChangeArrowheads="1"/>
          </p:cNvSpPr>
          <p:nvPr/>
        </p:nvSpPr>
        <p:spPr bwMode="auto">
          <a:xfrm>
            <a:off x="3556000" y="1871265"/>
            <a:ext cx="7518400" cy="40066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tabLst>
                <a:tab pos="1371600" algn="l"/>
              </a:tabLst>
              <a:defRPr sz="2000">
                <a:solidFill>
                  <a:schemeClr val="tx1"/>
                </a:solidFill>
                <a:latin typeface="Tahoma" charset="0"/>
                <a:ea typeface="ＭＳ Ｐゴシック" charset="0"/>
                <a:cs typeface="ＭＳ Ｐゴシック" charset="0"/>
              </a:defRPr>
            </a:lvl1pPr>
            <a:lvl2pPr marL="742950" indent="-285750" eaLnBrk="0" hangingPunct="0">
              <a:tabLst>
                <a:tab pos="1371600" algn="l"/>
              </a:tabLst>
              <a:defRPr sz="2000">
                <a:solidFill>
                  <a:schemeClr val="tx1"/>
                </a:solidFill>
                <a:latin typeface="Tahoma" charset="0"/>
                <a:ea typeface="ＭＳ Ｐゴシック" charset="0"/>
              </a:defRPr>
            </a:lvl2pPr>
            <a:lvl3pPr marL="1143000" indent="-228600" eaLnBrk="0" hangingPunct="0">
              <a:tabLst>
                <a:tab pos="1371600" algn="l"/>
              </a:tabLst>
              <a:defRPr sz="2000">
                <a:solidFill>
                  <a:schemeClr val="tx1"/>
                </a:solidFill>
                <a:latin typeface="Tahoma" charset="0"/>
                <a:ea typeface="ＭＳ Ｐゴシック" charset="0"/>
              </a:defRPr>
            </a:lvl3pPr>
            <a:lvl4pPr marL="1600200" indent="-228600" eaLnBrk="0" hangingPunct="0">
              <a:tabLst>
                <a:tab pos="1371600" algn="l"/>
              </a:tabLst>
              <a:defRPr sz="2000">
                <a:solidFill>
                  <a:schemeClr val="tx1"/>
                </a:solidFill>
                <a:latin typeface="Tahoma" charset="0"/>
                <a:ea typeface="ＭＳ Ｐゴシック" charset="0"/>
              </a:defRPr>
            </a:lvl4pPr>
            <a:lvl5pPr marL="2057400" indent="-228600" eaLnBrk="0" hangingPunct="0">
              <a:tabLst>
                <a:tab pos="1371600" algn="l"/>
              </a:tabLst>
              <a:defRPr sz="2000">
                <a:solidFill>
                  <a:schemeClr val="tx1"/>
                </a:solidFill>
                <a:latin typeface="Tahoma" charset="0"/>
                <a:ea typeface="ＭＳ Ｐゴシック" charset="0"/>
              </a:defRPr>
            </a:lvl5pPr>
            <a:lvl6pPr marL="2514600" indent="-228600" eaLnBrk="0" fontAlgn="base" hangingPunct="0">
              <a:spcBef>
                <a:spcPct val="0"/>
              </a:spcBef>
              <a:spcAft>
                <a:spcPct val="0"/>
              </a:spcAft>
              <a:tabLst>
                <a:tab pos="1371600" algn="l"/>
              </a:tabLst>
              <a:defRPr sz="2000">
                <a:solidFill>
                  <a:schemeClr val="tx1"/>
                </a:solidFill>
                <a:latin typeface="Tahoma" charset="0"/>
                <a:ea typeface="ＭＳ Ｐゴシック" charset="0"/>
              </a:defRPr>
            </a:lvl6pPr>
            <a:lvl7pPr marL="2971800" indent="-228600" eaLnBrk="0" fontAlgn="base" hangingPunct="0">
              <a:spcBef>
                <a:spcPct val="0"/>
              </a:spcBef>
              <a:spcAft>
                <a:spcPct val="0"/>
              </a:spcAft>
              <a:tabLst>
                <a:tab pos="1371600" algn="l"/>
              </a:tabLst>
              <a:defRPr sz="2000">
                <a:solidFill>
                  <a:schemeClr val="tx1"/>
                </a:solidFill>
                <a:latin typeface="Tahoma" charset="0"/>
                <a:ea typeface="ＭＳ Ｐゴシック" charset="0"/>
              </a:defRPr>
            </a:lvl7pPr>
            <a:lvl8pPr marL="3429000" indent="-228600" eaLnBrk="0" fontAlgn="base" hangingPunct="0">
              <a:spcBef>
                <a:spcPct val="0"/>
              </a:spcBef>
              <a:spcAft>
                <a:spcPct val="0"/>
              </a:spcAft>
              <a:tabLst>
                <a:tab pos="1371600" algn="l"/>
              </a:tabLst>
              <a:defRPr sz="2000">
                <a:solidFill>
                  <a:schemeClr val="tx1"/>
                </a:solidFill>
                <a:latin typeface="Tahoma" charset="0"/>
                <a:ea typeface="ＭＳ Ｐゴシック" charset="0"/>
              </a:defRPr>
            </a:lvl8pPr>
            <a:lvl9pPr marL="3886200" indent="-228600" eaLnBrk="0" fontAlgn="base" hangingPunct="0">
              <a:spcBef>
                <a:spcPct val="0"/>
              </a:spcBef>
              <a:spcAft>
                <a:spcPct val="0"/>
              </a:spcAft>
              <a:tabLst>
                <a:tab pos="1371600" algn="l"/>
              </a:tabLst>
              <a:defRPr sz="2000">
                <a:solidFill>
                  <a:schemeClr val="tx1"/>
                </a:solidFill>
                <a:latin typeface="Tahoma" charset="0"/>
                <a:ea typeface="ＭＳ Ｐゴシック" charset="0"/>
              </a:defRPr>
            </a:lvl9pPr>
          </a:lstStyle>
          <a:p>
            <a:pPr>
              <a:spcBef>
                <a:spcPct val="20000"/>
              </a:spcBef>
              <a:buClr>
                <a:schemeClr val="accent2"/>
              </a:buClr>
            </a:pPr>
            <a:r>
              <a:rPr lang="en-US" sz="2400" dirty="0">
                <a:solidFill>
                  <a:srgbClr val="808000"/>
                </a:solidFill>
              </a:rPr>
              <a:t>HTTP Header:</a:t>
            </a:r>
          </a:p>
          <a:p>
            <a:pPr>
              <a:spcBef>
                <a:spcPct val="20000"/>
              </a:spcBef>
              <a:buClr>
                <a:schemeClr val="accent2"/>
              </a:buClr>
            </a:pPr>
            <a:r>
              <a:rPr lang="en-US" sz="2667" dirty="0">
                <a:solidFill>
                  <a:srgbClr val="808000"/>
                </a:solidFill>
              </a:rPr>
              <a:t>   Set-cookie:	NAME=VALUE ;</a:t>
            </a:r>
          </a:p>
          <a:p>
            <a:pPr>
              <a:spcBef>
                <a:spcPts val="1440"/>
              </a:spcBef>
              <a:buClr>
                <a:schemeClr val="accent2"/>
              </a:buClr>
            </a:pPr>
            <a:r>
              <a:rPr lang="en-US" sz="2667" dirty="0">
                <a:solidFill>
                  <a:srgbClr val="808000"/>
                </a:solidFill>
              </a:rPr>
              <a:t>		domain = (when to send) ;</a:t>
            </a:r>
          </a:p>
          <a:p>
            <a:pPr>
              <a:spcBef>
                <a:spcPct val="20000"/>
              </a:spcBef>
              <a:buClr>
                <a:schemeClr val="accent2"/>
              </a:buClr>
            </a:pPr>
            <a:r>
              <a:rPr lang="en-US" sz="2667" dirty="0">
                <a:solidFill>
                  <a:srgbClr val="808000"/>
                </a:solidFill>
              </a:rPr>
              <a:t>		path = (where to send)</a:t>
            </a:r>
          </a:p>
          <a:p>
            <a:pPr>
              <a:spcBef>
                <a:spcPct val="20000"/>
              </a:spcBef>
              <a:buClr>
                <a:schemeClr val="accent2"/>
              </a:buClr>
            </a:pPr>
            <a:r>
              <a:rPr lang="en-US" sz="2667" dirty="0">
                <a:solidFill>
                  <a:srgbClr val="808000"/>
                </a:solidFill>
              </a:rPr>
              <a:t>		secure = (only send over SSL);</a:t>
            </a:r>
          </a:p>
          <a:p>
            <a:pPr>
              <a:spcBef>
                <a:spcPct val="20000"/>
              </a:spcBef>
              <a:buClr>
                <a:schemeClr val="accent2"/>
              </a:buClr>
            </a:pPr>
            <a:r>
              <a:rPr lang="en-US" sz="2667" dirty="0">
                <a:solidFill>
                  <a:srgbClr val="808000"/>
                </a:solidFill>
              </a:rPr>
              <a:t>		expires = (when expires) ;</a:t>
            </a:r>
          </a:p>
          <a:p>
            <a:pPr>
              <a:spcBef>
                <a:spcPct val="20000"/>
              </a:spcBef>
              <a:buClr>
                <a:schemeClr val="accent2"/>
              </a:buClr>
            </a:pPr>
            <a:r>
              <a:rPr lang="en-US" sz="2667" dirty="0">
                <a:solidFill>
                  <a:srgbClr val="808000"/>
                </a:solidFill>
              </a:rPr>
              <a:t>		</a:t>
            </a:r>
            <a:r>
              <a:rPr lang="en-US" sz="2667" dirty="0" err="1">
                <a:solidFill>
                  <a:srgbClr val="808000"/>
                </a:solidFill>
              </a:rPr>
              <a:t>HttpOnly</a:t>
            </a:r>
            <a:r>
              <a:rPr lang="en-US" sz="2667" dirty="0">
                <a:solidFill>
                  <a:srgbClr val="808000"/>
                </a:solidFill>
              </a:rPr>
              <a:t> </a:t>
            </a:r>
          </a:p>
          <a:p>
            <a:pPr>
              <a:spcBef>
                <a:spcPct val="20000"/>
              </a:spcBef>
              <a:buClr>
                <a:schemeClr val="accent2"/>
              </a:buClr>
            </a:pPr>
            <a:r>
              <a:rPr lang="en-US" sz="2667" dirty="0">
                <a:solidFill>
                  <a:srgbClr val="808000"/>
                </a:solidFill>
              </a:rPr>
              <a:t>		</a:t>
            </a:r>
            <a:r>
              <a:rPr lang="en-US" sz="2667" dirty="0" err="1">
                <a:solidFill>
                  <a:srgbClr val="808000"/>
                </a:solidFill>
              </a:rPr>
              <a:t>SameSite</a:t>
            </a:r>
            <a:r>
              <a:rPr lang="en-US" sz="2667" dirty="0">
                <a:solidFill>
                  <a:srgbClr val="808000"/>
                </a:solidFill>
              </a:rPr>
              <a:t> = [lax | strict]</a:t>
            </a:r>
          </a:p>
        </p:txBody>
      </p:sp>
      <p:cxnSp>
        <p:nvCxnSpPr>
          <p:cNvPr id="7181" name="Straight Arrow Connector 24"/>
          <p:cNvCxnSpPr>
            <a:cxnSpLocks noChangeShapeType="1"/>
          </p:cNvCxnSpPr>
          <p:nvPr/>
        </p:nvCxnSpPr>
        <p:spPr bwMode="auto">
          <a:xfrm>
            <a:off x="3251200" y="1676401"/>
            <a:ext cx="5588000"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7182" name="Straight Arrow Connector 26"/>
          <p:cNvCxnSpPr>
            <a:cxnSpLocks noChangeShapeType="1"/>
          </p:cNvCxnSpPr>
          <p:nvPr/>
        </p:nvCxnSpPr>
        <p:spPr bwMode="auto">
          <a:xfrm flipH="1">
            <a:off x="3251200" y="2277665"/>
            <a:ext cx="5588000" cy="15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grpSp>
        <p:nvGrpSpPr>
          <p:cNvPr id="9" name="Group 8"/>
          <p:cNvGrpSpPr/>
          <p:nvPr/>
        </p:nvGrpSpPr>
        <p:grpSpPr>
          <a:xfrm>
            <a:off x="7924801" y="4851400"/>
            <a:ext cx="3575641" cy="461665"/>
            <a:chOff x="5867400" y="3638550"/>
            <a:chExt cx="4115272" cy="346249"/>
          </a:xfrm>
        </p:grpSpPr>
        <p:cxnSp>
          <p:nvCxnSpPr>
            <p:cNvPr id="4" name="Straight Arrow Connector 3"/>
            <p:cNvCxnSpPr/>
            <p:nvPr/>
          </p:nvCxnSpPr>
          <p:spPr>
            <a:xfrm flipH="1">
              <a:off x="5867400" y="3844021"/>
              <a:ext cx="11429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19800" y="3638550"/>
              <a:ext cx="3062872" cy="346249"/>
            </a:xfrm>
            <a:prstGeom prst="rect">
              <a:avLst/>
            </a:prstGeom>
            <a:noFill/>
          </p:spPr>
          <p:txBody>
            <a:bodyPr wrap="none" rtlCol="0">
              <a:spAutoFit/>
            </a:bodyPr>
            <a:lstStyle/>
            <a:p>
              <a:r>
                <a:rPr lang="en-US" sz="2400" dirty="0"/>
                <a:t>weak XSS defense</a:t>
              </a:r>
            </a:p>
          </p:txBody>
        </p:sp>
      </p:grpSp>
      <p:grpSp>
        <p:nvGrpSpPr>
          <p:cNvPr id="12" name="Group 11"/>
          <p:cNvGrpSpPr/>
          <p:nvPr/>
        </p:nvGrpSpPr>
        <p:grpSpPr>
          <a:xfrm>
            <a:off x="9550401" y="5599315"/>
            <a:ext cx="2850652" cy="779168"/>
            <a:chOff x="7162800" y="4199486"/>
            <a:chExt cx="2137989" cy="584376"/>
          </a:xfrm>
        </p:grpSpPr>
        <p:sp>
          <p:nvSpPr>
            <p:cNvPr id="10" name="Freeform 9"/>
            <p:cNvSpPr/>
            <p:nvPr/>
          </p:nvSpPr>
          <p:spPr>
            <a:xfrm>
              <a:off x="7543800" y="4199486"/>
              <a:ext cx="585788" cy="286789"/>
            </a:xfrm>
            <a:custGeom>
              <a:avLst/>
              <a:gdLst>
                <a:gd name="connsiteX0" fmla="*/ 0 w 585788"/>
                <a:gd name="connsiteY0" fmla="*/ 1039 h 286789"/>
                <a:gd name="connsiteX1" fmla="*/ 300038 w 585788"/>
                <a:gd name="connsiteY1" fmla="*/ 43902 h 286789"/>
                <a:gd name="connsiteX2" fmla="*/ 585788 w 585788"/>
                <a:gd name="connsiteY2" fmla="*/ 286789 h 286789"/>
              </a:gdLst>
              <a:ahLst/>
              <a:cxnLst>
                <a:cxn ang="0">
                  <a:pos x="connsiteX0" y="connsiteY0"/>
                </a:cxn>
                <a:cxn ang="0">
                  <a:pos x="connsiteX1" y="connsiteY1"/>
                </a:cxn>
                <a:cxn ang="0">
                  <a:pos x="connsiteX2" y="connsiteY2"/>
                </a:cxn>
              </a:cxnLst>
              <a:rect l="l" t="t" r="r" b="b"/>
              <a:pathLst>
                <a:path w="585788" h="286789">
                  <a:moveTo>
                    <a:pt x="0" y="1039"/>
                  </a:moveTo>
                  <a:cubicBezTo>
                    <a:pt x="101203" y="-1342"/>
                    <a:pt x="202407" y="-3723"/>
                    <a:pt x="300038" y="43902"/>
                  </a:cubicBezTo>
                  <a:cubicBezTo>
                    <a:pt x="397669" y="91527"/>
                    <a:pt x="585788" y="286789"/>
                    <a:pt x="585788" y="286789"/>
                  </a:cubicBezTo>
                </a:path>
              </a:pathLst>
            </a:custGeom>
            <a:noFill/>
            <a:ln>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7162800" y="4437613"/>
              <a:ext cx="2137989" cy="346249"/>
            </a:xfrm>
            <a:prstGeom prst="rect">
              <a:avLst/>
            </a:prstGeom>
            <a:noFill/>
          </p:spPr>
          <p:txBody>
            <a:bodyPr wrap="none" rtlCol="0">
              <a:spAutoFit/>
            </a:bodyPr>
            <a:lstStyle/>
            <a:p>
              <a:r>
                <a:rPr lang="en-US" sz="2400" dirty="0"/>
                <a:t>weak CSRF defense</a:t>
              </a:r>
            </a:p>
          </p:txBody>
        </p:sp>
      </p:grpSp>
    </p:spTree>
    <p:extLst>
      <p:ext uri="{BB962C8B-B14F-4D97-AF65-F5344CB8AC3E}">
        <p14:creationId xmlns:p14="http://schemas.microsoft.com/office/powerpoint/2010/main" val="3031629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48C3-0187-4C3B-A682-9B75E812205D}"/>
              </a:ext>
            </a:extLst>
          </p:cNvPr>
          <p:cNvSpPr>
            <a:spLocks noGrp="1"/>
          </p:cNvSpPr>
          <p:nvPr>
            <p:ph type="title"/>
          </p:nvPr>
        </p:nvSpPr>
        <p:spPr/>
        <p:txBody>
          <a:bodyPr/>
          <a:lstStyle/>
          <a:p>
            <a:r>
              <a:rPr lang="en-US" dirty="0"/>
              <a:t>Cookie Expiry </a:t>
            </a:r>
          </a:p>
        </p:txBody>
      </p:sp>
      <p:sp>
        <p:nvSpPr>
          <p:cNvPr id="3" name="Content Placeholder 2">
            <a:extLst>
              <a:ext uri="{FF2B5EF4-FFF2-40B4-BE49-F238E27FC236}">
                <a16:creationId xmlns:a16="http://schemas.microsoft.com/office/drawing/2014/main" id="{1A97CD48-5696-49EE-B175-96697A5894D3}"/>
              </a:ext>
            </a:extLst>
          </p:cNvPr>
          <p:cNvSpPr>
            <a:spLocks noGrp="1"/>
          </p:cNvSpPr>
          <p:nvPr>
            <p:ph idx="1"/>
          </p:nvPr>
        </p:nvSpPr>
        <p:spPr/>
        <p:txBody>
          <a:bodyPr/>
          <a:lstStyle/>
          <a:p>
            <a:r>
              <a:rPr lang="en-US" dirty="0"/>
              <a:t>If no expiration date is specified, the cookie defaults to being deleted when</a:t>
            </a:r>
            <a:br>
              <a:rPr lang="en-US" dirty="0"/>
            </a:br>
            <a:r>
              <a:rPr lang="en-US" dirty="0"/>
              <a:t>the user exits the browser</a:t>
            </a:r>
            <a:br>
              <a:rPr lang="en-US" dirty="0"/>
            </a:br>
            <a:br>
              <a:rPr lang="en-US" dirty="0"/>
            </a:br>
            <a:endParaRPr lang="en-US" dirty="0"/>
          </a:p>
        </p:txBody>
      </p:sp>
      <p:sp>
        <p:nvSpPr>
          <p:cNvPr id="4" name="Text Box 26">
            <a:extLst>
              <a:ext uri="{FF2B5EF4-FFF2-40B4-BE49-F238E27FC236}">
                <a16:creationId xmlns:a16="http://schemas.microsoft.com/office/drawing/2014/main" id="{71FAC836-87BF-4FDD-AB66-44A8C22AB71A}"/>
              </a:ext>
            </a:extLst>
          </p:cNvPr>
          <p:cNvSpPr txBox="1">
            <a:spLocks noChangeArrowheads="1"/>
          </p:cNvSpPr>
          <p:nvPr/>
        </p:nvSpPr>
        <p:spPr bwMode="auto">
          <a:xfrm>
            <a:off x="3523888" y="3429000"/>
            <a:ext cx="2489784" cy="830997"/>
          </a:xfrm>
          <a:prstGeom prst="rect">
            <a:avLst/>
          </a:prstGeom>
          <a:noFill/>
          <a:ln w="12700" algn="ctr">
            <a:solidFill>
              <a:schemeClr val="tx1"/>
            </a:solidFill>
            <a:miter lim="800000"/>
            <a:headEnd/>
            <a:tailEnd type="none" w="lg" len="med"/>
          </a:ln>
          <a:effectLst/>
        </p:spPr>
        <p:txBody>
          <a:bodyPr wrap="none">
            <a:spAutoFit/>
          </a:bodyPr>
          <a:lstStyle/>
          <a:p>
            <a:pPr>
              <a:defRPr/>
            </a:pPr>
            <a:r>
              <a:rPr lang="en-US" sz="2400" dirty="0">
                <a:latin typeface="+mn-lt"/>
                <a:ea typeface="+mn-ea"/>
                <a:cs typeface="+mn-cs"/>
              </a:rPr>
              <a:t>if expires=NULL:</a:t>
            </a:r>
          </a:p>
          <a:p>
            <a:pPr>
              <a:defRPr/>
            </a:pPr>
            <a:r>
              <a:rPr lang="en-US" sz="2400" dirty="0">
                <a:latin typeface="+mn-lt"/>
                <a:ea typeface="+mn-ea"/>
                <a:cs typeface="+mn-cs"/>
              </a:rPr>
              <a:t>    this session only</a:t>
            </a:r>
          </a:p>
        </p:txBody>
      </p:sp>
      <p:sp>
        <p:nvSpPr>
          <p:cNvPr id="5" name="Text Box 26">
            <a:extLst>
              <a:ext uri="{FF2B5EF4-FFF2-40B4-BE49-F238E27FC236}">
                <a16:creationId xmlns:a16="http://schemas.microsoft.com/office/drawing/2014/main" id="{C6B0B6DF-8AAA-425D-9E3A-0DF9B50139C3}"/>
              </a:ext>
            </a:extLst>
          </p:cNvPr>
          <p:cNvSpPr txBox="1">
            <a:spLocks noChangeArrowheads="1"/>
          </p:cNvSpPr>
          <p:nvPr/>
        </p:nvSpPr>
        <p:spPr bwMode="auto">
          <a:xfrm>
            <a:off x="3523888" y="4259997"/>
            <a:ext cx="3350597" cy="830997"/>
          </a:xfrm>
          <a:prstGeom prst="rect">
            <a:avLst/>
          </a:prstGeom>
          <a:noFill/>
          <a:ln w="12700" algn="ctr">
            <a:solidFill>
              <a:schemeClr val="tx1"/>
            </a:solidFill>
            <a:miter lim="800000"/>
            <a:headEnd/>
            <a:tailEnd type="none" w="lg" len="med"/>
          </a:ln>
          <a:effectLst/>
        </p:spPr>
        <p:txBody>
          <a:bodyPr wrap="none">
            <a:spAutoFit/>
          </a:bodyPr>
          <a:lstStyle/>
          <a:p>
            <a:pPr>
              <a:defRPr/>
            </a:pPr>
            <a:r>
              <a:rPr lang="en-US" sz="2400" dirty="0"/>
              <a:t>if expires=past date:</a:t>
            </a:r>
          </a:p>
          <a:p>
            <a:pPr>
              <a:defRPr/>
            </a:pPr>
            <a:r>
              <a:rPr lang="en-US" sz="2400" dirty="0"/>
              <a:t>    browser deletes cookie</a:t>
            </a:r>
          </a:p>
        </p:txBody>
      </p:sp>
    </p:spTree>
    <p:extLst>
      <p:ext uri="{BB962C8B-B14F-4D97-AF65-F5344CB8AC3E}">
        <p14:creationId xmlns:p14="http://schemas.microsoft.com/office/powerpoint/2010/main" val="350525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4B7C-6080-48F0-9BD4-4CBAAFBAEB1D}"/>
              </a:ext>
            </a:extLst>
          </p:cNvPr>
          <p:cNvSpPr>
            <a:spLocks noGrp="1"/>
          </p:cNvSpPr>
          <p:nvPr>
            <p:ph type="title"/>
          </p:nvPr>
        </p:nvSpPr>
        <p:spPr>
          <a:xfrm>
            <a:off x="340112" y="308517"/>
            <a:ext cx="9875520" cy="1356360"/>
          </a:xfrm>
        </p:spPr>
        <p:txBody>
          <a:bodyPr>
            <a:normAutofit/>
          </a:bodyPr>
          <a:lstStyle/>
          <a:p>
            <a:r>
              <a:rPr lang="en-US" sz="4800" dirty="0"/>
              <a:t>Cookie Scope</a:t>
            </a:r>
          </a:p>
        </p:txBody>
      </p:sp>
      <p:sp>
        <p:nvSpPr>
          <p:cNvPr id="3" name="Content Placeholder 2">
            <a:extLst>
              <a:ext uri="{FF2B5EF4-FFF2-40B4-BE49-F238E27FC236}">
                <a16:creationId xmlns:a16="http://schemas.microsoft.com/office/drawing/2014/main" id="{EA9EA259-8DEA-4BEB-AEE9-B3A17894ED26}"/>
              </a:ext>
            </a:extLst>
          </p:cNvPr>
          <p:cNvSpPr>
            <a:spLocks noGrp="1"/>
          </p:cNvSpPr>
          <p:nvPr>
            <p:ph idx="1"/>
          </p:nvPr>
        </p:nvSpPr>
        <p:spPr>
          <a:xfrm>
            <a:off x="752707" y="1664877"/>
            <a:ext cx="9872871" cy="4970099"/>
          </a:xfrm>
        </p:spPr>
        <p:txBody>
          <a:bodyPr>
            <a:noAutofit/>
          </a:bodyPr>
          <a:lstStyle/>
          <a:p>
            <a:r>
              <a:rPr lang="en-US" sz="2400" dirty="0"/>
              <a:t>A subdomain can set a cookie for a higher-level domain, but not vice versa. subdomains can access cookies set for the top-level domain, but not the other way around.</a:t>
            </a:r>
          </a:p>
          <a:p>
            <a:endParaRPr lang="en-US" sz="2400" dirty="0"/>
          </a:p>
          <a:p>
            <a:endParaRPr lang="en-US" sz="2400" dirty="0"/>
          </a:p>
          <a:p>
            <a:pPr marL="45720" indent="0">
              <a:buNone/>
            </a:pPr>
            <a:endParaRPr lang="en-US" sz="2400" dirty="0"/>
          </a:p>
          <a:p>
            <a:r>
              <a:rPr lang="en-US" sz="2400" dirty="0"/>
              <a:t>Hosts can access cookies set for their top-level domains, but hosts can only set cookies for domains one level up in the domain hierarchy</a:t>
            </a:r>
          </a:p>
          <a:p>
            <a:pPr lvl="1"/>
            <a:r>
              <a:rPr lang="en-US" sz="2400" dirty="0"/>
              <a:t>one.mail.example.com</a:t>
            </a:r>
            <a:br>
              <a:rPr lang="en-US" sz="2400" dirty="0"/>
            </a:br>
            <a:r>
              <a:rPr lang="en-US" sz="2400" dirty="0"/>
              <a:t>could read (but not set) a cookie for .example.com</a:t>
            </a:r>
          </a:p>
          <a:p>
            <a:r>
              <a:rPr lang="en-US" sz="2400" dirty="0"/>
              <a:t>there are rules to prevent web sites from setting cookies for top-level domains such as </a:t>
            </a:r>
            <a:r>
              <a:rPr lang="en-US" sz="2400" b="1" dirty="0"/>
              <a:t>.</a:t>
            </a:r>
            <a:r>
              <a:rPr lang="en-US" sz="2400" b="1" dirty="0" err="1"/>
              <a:t>edu</a:t>
            </a:r>
            <a:r>
              <a:rPr lang="en-US" sz="2400" b="1" dirty="0"/>
              <a:t> or .com</a:t>
            </a:r>
          </a:p>
        </p:txBody>
      </p:sp>
      <p:sp>
        <p:nvSpPr>
          <p:cNvPr id="4" name="TextBox 3">
            <a:extLst>
              <a:ext uri="{FF2B5EF4-FFF2-40B4-BE49-F238E27FC236}">
                <a16:creationId xmlns:a16="http://schemas.microsoft.com/office/drawing/2014/main" id="{AE84B8C0-D533-4C7B-B2D8-D30A2E888C05}"/>
              </a:ext>
            </a:extLst>
          </p:cNvPr>
          <p:cNvSpPr txBox="1">
            <a:spLocks noChangeArrowheads="1"/>
          </p:cNvSpPr>
          <p:nvPr/>
        </p:nvSpPr>
        <p:spPr bwMode="auto">
          <a:xfrm>
            <a:off x="1894393" y="2751891"/>
            <a:ext cx="2449004" cy="135421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algn="ctr" eaLnBrk="1" hangingPunct="1">
              <a:spcBef>
                <a:spcPts val="600"/>
              </a:spcBef>
            </a:pPr>
            <a:r>
              <a:rPr lang="en-US" sz="2400" u="sng" dirty="0"/>
              <a:t>allowed domains</a:t>
            </a:r>
          </a:p>
          <a:p>
            <a:pPr algn="ctr" eaLnBrk="1" hangingPunct="1">
              <a:spcBef>
                <a:spcPts val="600"/>
              </a:spcBef>
            </a:pPr>
            <a:r>
              <a:rPr lang="en-US" sz="2400" b="1" dirty="0" err="1">
                <a:solidFill>
                  <a:srgbClr val="2D44A4"/>
                </a:solidFill>
              </a:rPr>
              <a:t>login.site.com</a:t>
            </a:r>
            <a:endParaRPr lang="en-US" sz="2400" b="1" dirty="0">
              <a:solidFill>
                <a:srgbClr val="2D44A4"/>
              </a:solidFill>
            </a:endParaRPr>
          </a:p>
          <a:p>
            <a:pPr algn="ctr" eaLnBrk="1" hangingPunct="1">
              <a:spcBef>
                <a:spcPts val="600"/>
              </a:spcBef>
            </a:pPr>
            <a:r>
              <a:rPr lang="en-US" sz="2400" b="1" dirty="0">
                <a:solidFill>
                  <a:srgbClr val="2D44A4"/>
                </a:solidFill>
              </a:rPr>
              <a:t>.</a:t>
            </a:r>
            <a:r>
              <a:rPr lang="en-US" sz="2400" b="1" dirty="0" err="1">
                <a:solidFill>
                  <a:srgbClr val="2D44A4"/>
                </a:solidFill>
              </a:rPr>
              <a:t>site.com</a:t>
            </a:r>
            <a:endParaRPr lang="en-US" sz="2400" b="1" dirty="0">
              <a:solidFill>
                <a:srgbClr val="2D44A4"/>
              </a:solidFill>
            </a:endParaRPr>
          </a:p>
        </p:txBody>
      </p:sp>
      <p:sp>
        <p:nvSpPr>
          <p:cNvPr id="5" name="TextBox 4">
            <a:extLst>
              <a:ext uri="{FF2B5EF4-FFF2-40B4-BE49-F238E27FC236}">
                <a16:creationId xmlns:a16="http://schemas.microsoft.com/office/drawing/2014/main" id="{6C4BE214-1FBA-4E6F-9EF3-C29B4BAA9BB3}"/>
              </a:ext>
            </a:extLst>
          </p:cNvPr>
          <p:cNvSpPr txBox="1">
            <a:spLocks noChangeArrowheads="1"/>
          </p:cNvSpPr>
          <p:nvPr/>
        </p:nvSpPr>
        <p:spPr bwMode="auto">
          <a:xfrm>
            <a:off x="7047119" y="2320002"/>
            <a:ext cx="2827313" cy="1800493"/>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algn="ctr" eaLnBrk="1" hangingPunct="1">
              <a:spcBef>
                <a:spcPts val="600"/>
              </a:spcBef>
            </a:pPr>
            <a:r>
              <a:rPr lang="en-US" sz="2400" u="sng" dirty="0"/>
              <a:t>disallowed domains</a:t>
            </a:r>
          </a:p>
          <a:p>
            <a:pPr algn="ctr" eaLnBrk="1" hangingPunct="1">
              <a:spcBef>
                <a:spcPts val="600"/>
              </a:spcBef>
            </a:pPr>
            <a:r>
              <a:rPr lang="en-US" sz="2400" b="1" dirty="0">
                <a:solidFill>
                  <a:srgbClr val="2D44A4"/>
                </a:solidFill>
              </a:rPr>
              <a:t>other.site.com</a:t>
            </a:r>
          </a:p>
          <a:p>
            <a:pPr algn="ctr" eaLnBrk="1" hangingPunct="1">
              <a:spcBef>
                <a:spcPts val="600"/>
              </a:spcBef>
            </a:pPr>
            <a:r>
              <a:rPr lang="en-US" sz="2400" b="1" dirty="0" err="1">
                <a:solidFill>
                  <a:srgbClr val="2D44A4"/>
                </a:solidFill>
              </a:rPr>
              <a:t>othersite.com</a:t>
            </a:r>
            <a:endParaRPr lang="en-US" sz="2400" b="1" dirty="0">
              <a:solidFill>
                <a:srgbClr val="2D44A4"/>
              </a:solidFill>
            </a:endParaRPr>
          </a:p>
          <a:p>
            <a:pPr algn="ctr" eaLnBrk="1" hangingPunct="1">
              <a:spcBef>
                <a:spcPts val="600"/>
              </a:spcBef>
            </a:pPr>
            <a:r>
              <a:rPr lang="en-US" sz="2400" b="1" dirty="0">
                <a:solidFill>
                  <a:srgbClr val="2D44A4"/>
                </a:solidFill>
              </a:rPr>
              <a:t>.com</a:t>
            </a:r>
          </a:p>
        </p:txBody>
      </p:sp>
    </p:spTree>
    <p:extLst>
      <p:ext uri="{BB962C8B-B14F-4D97-AF65-F5344CB8AC3E}">
        <p14:creationId xmlns:p14="http://schemas.microsoft.com/office/powerpoint/2010/main" val="7533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1423363" name="Rectangle 3"/>
          <p:cNvSpPr>
            <a:spLocks noGrp="1" noChangeArrowheads="1"/>
          </p:cNvSpPr>
          <p:nvPr>
            <p:ph type="title"/>
          </p:nvPr>
        </p:nvSpPr>
        <p:spPr>
          <a:xfrm>
            <a:off x="100013" y="100013"/>
            <a:ext cx="7772400" cy="838200"/>
          </a:xfrm>
        </p:spPr>
        <p:txBody>
          <a:bodyPr/>
          <a:lstStyle/>
          <a:p>
            <a:r>
              <a:rPr lang="en-US" dirty="0">
                <a:solidFill>
                  <a:schemeClr val="accent4">
                    <a:lumMod val="50000"/>
                  </a:schemeClr>
                </a:solidFill>
              </a:rPr>
              <a:t>Secure Cookies</a:t>
            </a:r>
            <a:endParaRPr lang="en-US" sz="2400" dirty="0">
              <a:solidFill>
                <a:schemeClr val="accent4">
                  <a:lumMod val="50000"/>
                </a:schemeClr>
              </a:solidFill>
            </a:endParaRPr>
          </a:p>
        </p:txBody>
      </p:sp>
      <p:sp>
        <p:nvSpPr>
          <p:cNvPr id="1423364" name="Rectangle 4"/>
          <p:cNvSpPr>
            <a:spLocks noChangeArrowheads="1"/>
          </p:cNvSpPr>
          <p:nvPr/>
        </p:nvSpPr>
        <p:spPr bwMode="auto">
          <a:xfrm>
            <a:off x="2971801" y="1692275"/>
            <a:ext cx="1128713" cy="838200"/>
          </a:xfrm>
          <a:prstGeom prst="rect">
            <a:avLst/>
          </a:prstGeom>
          <a:solidFill>
            <a:schemeClr val="accent1"/>
          </a:solidFill>
          <a:ln w="9525">
            <a:solidFill>
              <a:schemeClr val="tx1"/>
            </a:solidFill>
            <a:miter lim="800000"/>
            <a:headEnd/>
            <a:tailEnd/>
          </a:ln>
          <a:effectLst/>
        </p:spPr>
        <p:txBody>
          <a:bodyPr wrap="none"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423365" name="AutoShape 5"/>
          <p:cNvSpPr>
            <a:spLocks noChangeArrowheads="1"/>
          </p:cNvSpPr>
          <p:nvPr/>
        </p:nvSpPr>
        <p:spPr bwMode="auto">
          <a:xfrm>
            <a:off x="3071813" y="1792288"/>
            <a:ext cx="914400" cy="6096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defTabSz="914400" eaLnBrk="0" fontAlgn="base" hangingPunct="0">
              <a:spcBef>
                <a:spcPct val="20000"/>
              </a:spcBef>
              <a:spcAft>
                <a:spcPct val="0"/>
              </a:spcAft>
              <a:buClr>
                <a:srgbClr val="B2B2B2"/>
              </a:buClr>
            </a:pPr>
            <a:r>
              <a:rPr lang="en-US" sz="2000">
                <a:solidFill>
                  <a:srgbClr val="808000"/>
                </a:solidFill>
                <a:latin typeface="Tahoma" pitchFamily="34" charset="0"/>
              </a:rPr>
              <a:t>Browser</a:t>
            </a:r>
          </a:p>
        </p:txBody>
      </p:sp>
      <p:sp>
        <p:nvSpPr>
          <p:cNvPr id="1423366" name="AutoShape 6"/>
          <p:cNvSpPr>
            <a:spLocks noChangeArrowheads="1"/>
          </p:cNvSpPr>
          <p:nvPr/>
        </p:nvSpPr>
        <p:spPr bwMode="auto">
          <a:xfrm>
            <a:off x="2590800" y="2530475"/>
            <a:ext cx="1524000" cy="228600"/>
          </a:xfrm>
          <a:prstGeom prst="parallelogram">
            <a:avLst>
              <a:gd name="adj" fmla="val 166667"/>
            </a:avLst>
          </a:prstGeom>
          <a:solidFill>
            <a:schemeClr val="accent1"/>
          </a:solidFill>
          <a:ln w="9525">
            <a:solidFill>
              <a:schemeClr val="tx1"/>
            </a:solidFill>
            <a:miter lim="800000"/>
            <a:headEnd/>
            <a:tailEnd/>
          </a:ln>
          <a:effectLst/>
        </p:spPr>
        <p:txBody>
          <a:bodyPr wrap="none"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423367" name="Rectangle 7"/>
          <p:cNvSpPr>
            <a:spLocks noChangeArrowheads="1"/>
          </p:cNvSpPr>
          <p:nvPr/>
        </p:nvSpPr>
        <p:spPr bwMode="auto">
          <a:xfrm>
            <a:off x="2590800" y="2759075"/>
            <a:ext cx="1143000" cy="152400"/>
          </a:xfrm>
          <a:prstGeom prst="rect">
            <a:avLst/>
          </a:prstGeom>
          <a:solidFill>
            <a:schemeClr val="accent1"/>
          </a:solidFill>
          <a:ln w="9525">
            <a:solidFill>
              <a:schemeClr val="tx1"/>
            </a:solidFill>
            <a:miter lim="800000"/>
            <a:headEnd/>
            <a:tailEnd/>
          </a:ln>
          <a:effectLst/>
        </p:spPr>
        <p:txBody>
          <a:bodyPr wrap="none"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423368" name="Freeform 8"/>
          <p:cNvSpPr>
            <a:spLocks/>
          </p:cNvSpPr>
          <p:nvPr/>
        </p:nvSpPr>
        <p:spPr bwMode="auto">
          <a:xfrm>
            <a:off x="3714750" y="2525713"/>
            <a:ext cx="400050" cy="385762"/>
          </a:xfrm>
          <a:custGeom>
            <a:avLst/>
            <a:gdLst/>
            <a:ahLst/>
            <a:cxnLst>
              <a:cxn ang="0">
                <a:pos x="0" y="243"/>
              </a:cxn>
              <a:cxn ang="0">
                <a:pos x="252" y="81"/>
              </a:cxn>
              <a:cxn ang="0">
                <a:pos x="249" y="0"/>
              </a:cxn>
              <a:cxn ang="0">
                <a:pos x="0" y="147"/>
              </a:cxn>
              <a:cxn ang="0">
                <a:pos x="0" y="243"/>
              </a:cxn>
            </a:cxnLst>
            <a:rect l="0" t="0" r="r" b="b"/>
            <a:pathLst>
              <a:path w="252" h="243">
                <a:moveTo>
                  <a:pt x="0" y="243"/>
                </a:moveTo>
                <a:lnTo>
                  <a:pt x="252" y="81"/>
                </a:lnTo>
                <a:lnTo>
                  <a:pt x="249" y="0"/>
                </a:lnTo>
                <a:lnTo>
                  <a:pt x="0" y="147"/>
                </a:lnTo>
                <a:lnTo>
                  <a:pt x="0" y="243"/>
                </a:lnTo>
                <a:close/>
              </a:path>
            </a:pathLst>
          </a:custGeom>
          <a:solidFill>
            <a:schemeClr val="accent1"/>
          </a:solidFill>
          <a:ln w="9525" cap="flat" cmpd="sng">
            <a:solidFill>
              <a:schemeClr val="tx1"/>
            </a:solidFill>
            <a:prstDash val="solid"/>
            <a:round/>
            <a:headEnd type="none" w="med" len="med"/>
            <a:tailEnd type="none" w="med" len="med"/>
          </a:ln>
          <a:effectLst/>
        </p:spPr>
        <p:txBody>
          <a:bodyPr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423369" name="AutoShape 9"/>
          <p:cNvSpPr>
            <a:spLocks noChangeArrowheads="1"/>
          </p:cNvSpPr>
          <p:nvPr/>
        </p:nvSpPr>
        <p:spPr bwMode="auto">
          <a:xfrm>
            <a:off x="7696200" y="1616075"/>
            <a:ext cx="1219200" cy="1271588"/>
          </a:xfrm>
          <a:prstGeom prst="can">
            <a:avLst>
              <a:gd name="adj" fmla="val 26074"/>
            </a:avLst>
          </a:prstGeom>
          <a:solidFill>
            <a:schemeClr val="accent1"/>
          </a:solidFill>
          <a:ln w="9525">
            <a:solidFill>
              <a:schemeClr val="tx1"/>
            </a:solidFill>
            <a:round/>
            <a:headEnd/>
            <a:tailEnd/>
          </a:ln>
          <a:effectLst/>
        </p:spPr>
        <p:txBody>
          <a:bodyPr wrap="none" anchor="ctr"/>
          <a:lstStyle/>
          <a:p>
            <a:pPr algn="ctr" defTabSz="914400" eaLnBrk="0" fontAlgn="base" hangingPunct="0">
              <a:spcBef>
                <a:spcPct val="20000"/>
              </a:spcBef>
              <a:spcAft>
                <a:spcPct val="0"/>
              </a:spcAft>
              <a:buClr>
                <a:srgbClr val="B2B2B2"/>
              </a:buClr>
            </a:pPr>
            <a:r>
              <a:rPr lang="en-US" sz="2400">
                <a:solidFill>
                  <a:srgbClr val="808000"/>
                </a:solidFill>
                <a:latin typeface="Tahoma" pitchFamily="34" charset="0"/>
              </a:rPr>
              <a:t>Server</a:t>
            </a:r>
          </a:p>
        </p:txBody>
      </p:sp>
      <p:sp>
        <p:nvSpPr>
          <p:cNvPr id="1423370" name="Line 10"/>
          <p:cNvSpPr>
            <a:spLocks noChangeShapeType="1"/>
          </p:cNvSpPr>
          <p:nvPr/>
        </p:nvSpPr>
        <p:spPr bwMode="auto">
          <a:xfrm>
            <a:off x="4114800" y="2073275"/>
            <a:ext cx="3581400" cy="0"/>
          </a:xfrm>
          <a:prstGeom prst="line">
            <a:avLst/>
          </a:prstGeom>
          <a:noFill/>
          <a:ln w="9525">
            <a:solidFill>
              <a:schemeClr val="tx1"/>
            </a:solidFill>
            <a:round/>
            <a:headEnd/>
            <a:tailEnd type="triangle" w="med" len="med"/>
          </a:ln>
          <a:effectLst/>
        </p:spPr>
        <p:txBody>
          <a:bodyPr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423371" name="Text Box 11"/>
          <p:cNvSpPr txBox="1">
            <a:spLocks noChangeArrowheads="1"/>
          </p:cNvSpPr>
          <p:nvPr/>
        </p:nvSpPr>
        <p:spPr bwMode="auto">
          <a:xfrm>
            <a:off x="5229226" y="1600201"/>
            <a:ext cx="931863" cy="396875"/>
          </a:xfrm>
          <a:prstGeom prst="rect">
            <a:avLst/>
          </a:prstGeom>
          <a:noFill/>
          <a:ln w="9525">
            <a:noFill/>
            <a:miter lim="800000"/>
            <a:headEnd/>
            <a:tailEnd/>
          </a:ln>
          <a:effectLst/>
        </p:spPr>
        <p:txBody>
          <a:bodyPr wrap="none">
            <a:spAutoFit/>
          </a:bodyPr>
          <a:lstStyle/>
          <a:p>
            <a:pPr algn="ctr" defTabSz="914400" eaLnBrk="0" fontAlgn="base" hangingPunct="0">
              <a:spcBef>
                <a:spcPct val="20000"/>
              </a:spcBef>
              <a:spcAft>
                <a:spcPct val="0"/>
              </a:spcAft>
              <a:buClr>
                <a:srgbClr val="B2B2B2"/>
              </a:buClr>
            </a:pPr>
            <a:r>
              <a:rPr lang="en-US" sz="2000">
                <a:solidFill>
                  <a:srgbClr val="808000"/>
                </a:solidFill>
                <a:latin typeface="Tahoma" pitchFamily="34" charset="0"/>
              </a:rPr>
              <a:t>GET …</a:t>
            </a:r>
          </a:p>
        </p:txBody>
      </p:sp>
      <p:sp>
        <p:nvSpPr>
          <p:cNvPr id="1423372" name="Line 12"/>
          <p:cNvSpPr>
            <a:spLocks noChangeShapeType="1"/>
          </p:cNvSpPr>
          <p:nvPr/>
        </p:nvSpPr>
        <p:spPr bwMode="auto">
          <a:xfrm>
            <a:off x="4114800" y="2301875"/>
            <a:ext cx="3581400" cy="0"/>
          </a:xfrm>
          <a:prstGeom prst="line">
            <a:avLst/>
          </a:prstGeom>
          <a:noFill/>
          <a:ln w="9525">
            <a:solidFill>
              <a:schemeClr val="tx1"/>
            </a:solidFill>
            <a:round/>
            <a:headEnd type="triangle" w="med" len="med"/>
            <a:tailEnd/>
          </a:ln>
          <a:effectLst/>
        </p:spPr>
        <p:txBody>
          <a:bodyPr anchor="ctr"/>
          <a:lstStyle/>
          <a:p>
            <a:pPr defTabSz="914400" fontAlgn="base">
              <a:spcBef>
                <a:spcPct val="0"/>
              </a:spcBef>
              <a:spcAft>
                <a:spcPct val="0"/>
              </a:spcAft>
            </a:pPr>
            <a:endParaRPr lang="en-US" sz="2000">
              <a:solidFill>
                <a:srgbClr val="40458C"/>
              </a:solidFill>
              <a:latin typeface="Tahoma" pitchFamily="34" charset="0"/>
            </a:endParaRPr>
          </a:p>
        </p:txBody>
      </p:sp>
      <p:sp>
        <p:nvSpPr>
          <p:cNvPr id="1423373" name="Text Box 13"/>
          <p:cNvSpPr txBox="1">
            <a:spLocks noChangeArrowheads="1"/>
          </p:cNvSpPr>
          <p:nvPr/>
        </p:nvSpPr>
        <p:spPr bwMode="auto">
          <a:xfrm>
            <a:off x="4343400" y="2362201"/>
            <a:ext cx="4800600" cy="1138773"/>
          </a:xfrm>
          <a:prstGeom prst="rect">
            <a:avLst/>
          </a:prstGeom>
          <a:noFill/>
          <a:ln w="9525">
            <a:noFill/>
            <a:miter lim="800000"/>
            <a:headEnd/>
            <a:tailEnd/>
          </a:ln>
          <a:effectLst/>
        </p:spPr>
        <p:txBody>
          <a:bodyPr>
            <a:spAutoFit/>
          </a:bodyPr>
          <a:lstStyle/>
          <a:p>
            <a:pPr defTabSz="914400" eaLnBrk="0" fontAlgn="base" hangingPunct="0">
              <a:spcBef>
                <a:spcPct val="20000"/>
              </a:spcBef>
              <a:spcAft>
                <a:spcPct val="0"/>
              </a:spcAft>
              <a:buClr>
                <a:srgbClr val="B2B2B2"/>
              </a:buClr>
              <a:tabLst>
                <a:tab pos="1371600" algn="l"/>
              </a:tabLst>
            </a:pPr>
            <a:r>
              <a:rPr lang="en-US" sz="2000">
                <a:solidFill>
                  <a:srgbClr val="808000"/>
                </a:solidFill>
                <a:latin typeface="Tahoma" pitchFamily="34" charset="0"/>
              </a:rPr>
              <a:t>HTTP Header:</a:t>
            </a:r>
          </a:p>
          <a:p>
            <a:pPr defTabSz="914400" eaLnBrk="0" fontAlgn="base" hangingPunct="0">
              <a:spcBef>
                <a:spcPct val="20000"/>
              </a:spcBef>
              <a:spcAft>
                <a:spcPct val="0"/>
              </a:spcAft>
              <a:buClr>
                <a:srgbClr val="B2B2B2"/>
              </a:buClr>
              <a:tabLst>
                <a:tab pos="1371600" algn="l"/>
              </a:tabLst>
            </a:pPr>
            <a:r>
              <a:rPr lang="en-US" sz="2000">
                <a:solidFill>
                  <a:srgbClr val="808000"/>
                </a:solidFill>
                <a:latin typeface="Tahoma" pitchFamily="34" charset="0"/>
              </a:rPr>
              <a:t>Set-cookie:	NAME=VALUE ;</a:t>
            </a:r>
          </a:p>
          <a:p>
            <a:pPr defTabSz="914400" eaLnBrk="0" fontAlgn="base" hangingPunct="0">
              <a:spcBef>
                <a:spcPct val="20000"/>
              </a:spcBef>
              <a:spcAft>
                <a:spcPct val="0"/>
              </a:spcAft>
              <a:buClr>
                <a:srgbClr val="B2B2B2"/>
              </a:buClr>
              <a:tabLst>
                <a:tab pos="1371600" algn="l"/>
              </a:tabLst>
            </a:pPr>
            <a:r>
              <a:rPr lang="en-US" sz="2000">
                <a:solidFill>
                  <a:srgbClr val="808000"/>
                </a:solidFill>
                <a:latin typeface="Tahoma" pitchFamily="34" charset="0"/>
              </a:rPr>
              <a:t>	Secure=true</a:t>
            </a:r>
          </a:p>
        </p:txBody>
      </p:sp>
      <p:sp>
        <p:nvSpPr>
          <p:cNvPr id="1423374" name="Text Box 14"/>
          <p:cNvSpPr txBox="1">
            <a:spLocks noChangeArrowheads="1"/>
          </p:cNvSpPr>
          <p:nvPr/>
        </p:nvSpPr>
        <p:spPr bwMode="auto">
          <a:xfrm>
            <a:off x="2362200" y="3765550"/>
            <a:ext cx="7772400" cy="2603790"/>
          </a:xfrm>
          <a:prstGeom prst="rect">
            <a:avLst/>
          </a:prstGeom>
          <a:noFill/>
          <a:ln w="12700" algn="ctr">
            <a:noFill/>
            <a:miter lim="800000"/>
            <a:headEnd/>
            <a:tailEnd type="none" w="lg" len="med"/>
          </a:ln>
          <a:effectLst/>
        </p:spPr>
        <p:txBody>
          <a:bodyPr>
            <a:spAutoFit/>
          </a:bodyPr>
          <a:lstStyle/>
          <a:p>
            <a:pPr defTabSz="914400" fontAlgn="base">
              <a:spcBef>
                <a:spcPct val="0"/>
              </a:spcBef>
              <a:spcAft>
                <a:spcPct val="0"/>
              </a:spcAft>
              <a:buFontTx/>
              <a:buChar char="•"/>
            </a:pPr>
            <a:r>
              <a:rPr lang="en-US" sz="2400">
                <a:solidFill>
                  <a:srgbClr val="40458C"/>
                </a:solidFill>
                <a:latin typeface="Tahoma" pitchFamily="34" charset="0"/>
              </a:rPr>
              <a:t>  Provides confidentiality against network attacker</a:t>
            </a:r>
          </a:p>
          <a:p>
            <a:pPr lvl="1" defTabSz="914400" fontAlgn="base">
              <a:spcBef>
                <a:spcPct val="0"/>
              </a:spcBef>
              <a:spcAft>
                <a:spcPct val="0"/>
              </a:spcAft>
              <a:buFontTx/>
              <a:buChar char="•"/>
            </a:pPr>
            <a:r>
              <a:rPr lang="en-US" sz="2400">
                <a:solidFill>
                  <a:srgbClr val="40458C"/>
                </a:solidFill>
                <a:latin typeface="Tahoma" pitchFamily="34" charset="0"/>
              </a:rPr>
              <a:t>  Browser will only send cookie back over HTTPS</a:t>
            </a:r>
          </a:p>
          <a:p>
            <a:pPr defTabSz="914400" fontAlgn="base">
              <a:spcBef>
                <a:spcPct val="80000"/>
              </a:spcBef>
              <a:spcAft>
                <a:spcPct val="0"/>
              </a:spcAft>
              <a:buFontTx/>
              <a:buChar char="•"/>
            </a:pPr>
            <a:r>
              <a:rPr lang="en-US" sz="2400">
                <a:solidFill>
                  <a:srgbClr val="40458C"/>
                </a:solidFill>
                <a:latin typeface="Tahoma" pitchFamily="34" charset="0"/>
              </a:rPr>
              <a:t>  … but no integrity</a:t>
            </a:r>
            <a:endParaRPr lang="en-US" sz="2400" b="1">
              <a:solidFill>
                <a:srgbClr val="FF00FF"/>
              </a:solidFill>
              <a:latin typeface="Tahoma" pitchFamily="34" charset="0"/>
            </a:endParaRPr>
          </a:p>
          <a:p>
            <a:pPr lvl="1" defTabSz="914400" fontAlgn="base">
              <a:spcBef>
                <a:spcPct val="0"/>
              </a:spcBef>
              <a:spcAft>
                <a:spcPct val="0"/>
              </a:spcAft>
              <a:buFontTx/>
              <a:buChar char="•"/>
            </a:pPr>
            <a:r>
              <a:rPr lang="en-US" sz="2400">
                <a:solidFill>
                  <a:srgbClr val="40458C"/>
                </a:solidFill>
                <a:latin typeface="Tahoma" pitchFamily="34" charset="0"/>
              </a:rPr>
              <a:t>  Can rewrite secure cookies over HTTP</a:t>
            </a:r>
          </a:p>
          <a:p>
            <a:pPr lvl="2" defTabSz="914400" fontAlgn="base">
              <a:spcBef>
                <a:spcPct val="0"/>
              </a:spcBef>
              <a:spcAft>
                <a:spcPct val="0"/>
              </a:spcAft>
              <a:buFont typeface="Symbol" pitchFamily="18" charset="2"/>
              <a:buChar char="Þ"/>
            </a:pPr>
            <a:r>
              <a:rPr lang="en-US" sz="2400">
                <a:solidFill>
                  <a:srgbClr val="40458C"/>
                </a:solidFill>
                <a:latin typeface="Tahoma" pitchFamily="34" charset="0"/>
                <a:sym typeface="Symbol" pitchFamily="18" charset="2"/>
              </a:rPr>
              <a:t> network attacker can rewrite secure cookies</a:t>
            </a:r>
          </a:p>
          <a:p>
            <a:pPr lvl="2" defTabSz="914400" fontAlgn="base">
              <a:spcBef>
                <a:spcPct val="0"/>
              </a:spcBef>
              <a:spcAft>
                <a:spcPct val="0"/>
              </a:spcAft>
              <a:buFont typeface="Symbol" pitchFamily="18" charset="2"/>
              <a:buChar char="Þ"/>
            </a:pPr>
            <a:r>
              <a:rPr lang="en-US" sz="2400">
                <a:solidFill>
                  <a:srgbClr val="40458C"/>
                </a:solidFill>
                <a:latin typeface="Tahoma" pitchFamily="34" charset="0"/>
                <a:sym typeface="Symbol" pitchFamily="18" charset="2"/>
              </a:rPr>
              <a:t> can log user into attacker’s account</a:t>
            </a:r>
            <a:endParaRPr lang="en-US" sz="2800">
              <a:solidFill>
                <a:srgbClr val="40458C"/>
              </a:solidFill>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3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337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2337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33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1345539" name="Rectangle 3"/>
          <p:cNvSpPr>
            <a:spLocks noGrp="1" noChangeArrowheads="1"/>
          </p:cNvSpPr>
          <p:nvPr>
            <p:ph type="title"/>
          </p:nvPr>
        </p:nvSpPr>
        <p:spPr>
          <a:xfrm>
            <a:off x="327103" y="183690"/>
            <a:ext cx="7772400" cy="838200"/>
          </a:xfrm>
        </p:spPr>
        <p:txBody>
          <a:bodyPr/>
          <a:lstStyle/>
          <a:p>
            <a:r>
              <a:rPr lang="en-US" dirty="0" err="1">
                <a:solidFill>
                  <a:schemeClr val="accent4">
                    <a:lumMod val="50000"/>
                  </a:schemeClr>
                </a:solidFill>
              </a:rPr>
              <a:t>httpOnly</a:t>
            </a:r>
            <a:r>
              <a:rPr lang="en-US" dirty="0">
                <a:solidFill>
                  <a:schemeClr val="accent4">
                    <a:lumMod val="50000"/>
                  </a:schemeClr>
                </a:solidFill>
              </a:rPr>
              <a:t> Cookies</a:t>
            </a:r>
            <a:endParaRPr lang="en-US" sz="2400" dirty="0">
              <a:solidFill>
                <a:schemeClr val="accent4">
                  <a:lumMod val="50000"/>
                </a:schemeClr>
              </a:solidFill>
            </a:endParaRPr>
          </a:p>
        </p:txBody>
      </p:sp>
      <p:sp>
        <p:nvSpPr>
          <p:cNvPr id="1345541" name="Rectangle 5"/>
          <p:cNvSpPr>
            <a:spLocks noChangeArrowheads="1"/>
          </p:cNvSpPr>
          <p:nvPr/>
        </p:nvSpPr>
        <p:spPr bwMode="auto">
          <a:xfrm>
            <a:off x="2971801" y="1692275"/>
            <a:ext cx="1128713" cy="838200"/>
          </a:xfrm>
          <a:prstGeom prst="rect">
            <a:avLst/>
          </a:prstGeom>
          <a:solidFill>
            <a:schemeClr val="accent1"/>
          </a:solidFill>
          <a:ln w="9525">
            <a:solidFill>
              <a:schemeClr val="tx1"/>
            </a:solidFill>
            <a:miter lim="800000"/>
            <a:headEnd/>
            <a:tailEnd/>
          </a:ln>
          <a:effectLst/>
        </p:spPr>
        <p:txBody>
          <a:bodyPr wrap="none" anchor="ctr"/>
          <a:lstStyle/>
          <a:p>
            <a:endParaRPr lang="en-US">
              <a:solidFill>
                <a:schemeClr val="accent4">
                  <a:lumMod val="50000"/>
                </a:schemeClr>
              </a:solidFill>
            </a:endParaRPr>
          </a:p>
        </p:txBody>
      </p:sp>
      <p:sp>
        <p:nvSpPr>
          <p:cNvPr id="1345542" name="AutoShape 6"/>
          <p:cNvSpPr>
            <a:spLocks noChangeArrowheads="1"/>
          </p:cNvSpPr>
          <p:nvPr/>
        </p:nvSpPr>
        <p:spPr bwMode="auto">
          <a:xfrm>
            <a:off x="3071813" y="1792288"/>
            <a:ext cx="914400" cy="6096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eaLnBrk="0" hangingPunct="0">
              <a:spcBef>
                <a:spcPct val="20000"/>
              </a:spcBef>
              <a:buClr>
                <a:schemeClr val="accent2"/>
              </a:buClr>
            </a:pPr>
            <a:r>
              <a:rPr lang="en-US">
                <a:solidFill>
                  <a:schemeClr val="accent4">
                    <a:lumMod val="50000"/>
                  </a:schemeClr>
                </a:solidFill>
              </a:rPr>
              <a:t>Browser</a:t>
            </a:r>
          </a:p>
        </p:txBody>
      </p:sp>
      <p:sp>
        <p:nvSpPr>
          <p:cNvPr id="1345543" name="AutoShape 7"/>
          <p:cNvSpPr>
            <a:spLocks noChangeArrowheads="1"/>
          </p:cNvSpPr>
          <p:nvPr/>
        </p:nvSpPr>
        <p:spPr bwMode="auto">
          <a:xfrm>
            <a:off x="2590800" y="2530475"/>
            <a:ext cx="1524000" cy="228600"/>
          </a:xfrm>
          <a:prstGeom prst="parallelogram">
            <a:avLst>
              <a:gd name="adj" fmla="val 166667"/>
            </a:avLst>
          </a:prstGeom>
          <a:solidFill>
            <a:schemeClr val="accent1"/>
          </a:solidFill>
          <a:ln w="9525">
            <a:solidFill>
              <a:schemeClr val="tx1"/>
            </a:solidFill>
            <a:miter lim="800000"/>
            <a:headEnd/>
            <a:tailEnd/>
          </a:ln>
          <a:effectLst/>
        </p:spPr>
        <p:txBody>
          <a:bodyPr wrap="none" anchor="ctr"/>
          <a:lstStyle/>
          <a:p>
            <a:endParaRPr lang="en-US">
              <a:solidFill>
                <a:schemeClr val="accent4">
                  <a:lumMod val="50000"/>
                </a:schemeClr>
              </a:solidFill>
            </a:endParaRPr>
          </a:p>
        </p:txBody>
      </p:sp>
      <p:sp>
        <p:nvSpPr>
          <p:cNvPr id="1345544" name="Rectangle 8"/>
          <p:cNvSpPr>
            <a:spLocks noChangeArrowheads="1"/>
          </p:cNvSpPr>
          <p:nvPr/>
        </p:nvSpPr>
        <p:spPr bwMode="auto">
          <a:xfrm>
            <a:off x="2590800" y="2759075"/>
            <a:ext cx="1143000" cy="152400"/>
          </a:xfrm>
          <a:prstGeom prst="rect">
            <a:avLst/>
          </a:prstGeom>
          <a:solidFill>
            <a:schemeClr val="accent1"/>
          </a:solidFill>
          <a:ln w="9525">
            <a:solidFill>
              <a:schemeClr val="tx1"/>
            </a:solidFill>
            <a:miter lim="800000"/>
            <a:headEnd/>
            <a:tailEnd/>
          </a:ln>
          <a:effectLst/>
        </p:spPr>
        <p:txBody>
          <a:bodyPr wrap="none" anchor="ctr"/>
          <a:lstStyle/>
          <a:p>
            <a:endParaRPr lang="en-US">
              <a:solidFill>
                <a:schemeClr val="accent4">
                  <a:lumMod val="50000"/>
                </a:schemeClr>
              </a:solidFill>
            </a:endParaRPr>
          </a:p>
        </p:txBody>
      </p:sp>
      <p:sp>
        <p:nvSpPr>
          <p:cNvPr id="1345545" name="Freeform 9"/>
          <p:cNvSpPr>
            <a:spLocks/>
          </p:cNvSpPr>
          <p:nvPr/>
        </p:nvSpPr>
        <p:spPr bwMode="auto">
          <a:xfrm>
            <a:off x="3714750" y="2525713"/>
            <a:ext cx="400050" cy="385762"/>
          </a:xfrm>
          <a:custGeom>
            <a:avLst/>
            <a:gdLst/>
            <a:ahLst/>
            <a:cxnLst>
              <a:cxn ang="0">
                <a:pos x="0" y="243"/>
              </a:cxn>
              <a:cxn ang="0">
                <a:pos x="252" y="81"/>
              </a:cxn>
              <a:cxn ang="0">
                <a:pos x="249" y="0"/>
              </a:cxn>
              <a:cxn ang="0">
                <a:pos x="0" y="147"/>
              </a:cxn>
              <a:cxn ang="0">
                <a:pos x="0" y="243"/>
              </a:cxn>
            </a:cxnLst>
            <a:rect l="0" t="0" r="r" b="b"/>
            <a:pathLst>
              <a:path w="252" h="243">
                <a:moveTo>
                  <a:pt x="0" y="243"/>
                </a:moveTo>
                <a:lnTo>
                  <a:pt x="252" y="81"/>
                </a:lnTo>
                <a:lnTo>
                  <a:pt x="249" y="0"/>
                </a:lnTo>
                <a:lnTo>
                  <a:pt x="0" y="147"/>
                </a:lnTo>
                <a:lnTo>
                  <a:pt x="0" y="243"/>
                </a:lnTo>
                <a:close/>
              </a:path>
            </a:pathLst>
          </a:custGeom>
          <a:solidFill>
            <a:schemeClr val="accent1"/>
          </a:solidFill>
          <a:ln w="9525" cap="flat" cmpd="sng">
            <a:solidFill>
              <a:schemeClr val="tx1"/>
            </a:solidFill>
            <a:prstDash val="solid"/>
            <a:round/>
            <a:headEnd type="none" w="med" len="med"/>
            <a:tailEnd type="none" w="med" len="med"/>
          </a:ln>
          <a:effectLst/>
        </p:spPr>
        <p:txBody>
          <a:bodyPr anchor="ctr"/>
          <a:lstStyle/>
          <a:p>
            <a:endParaRPr lang="en-US">
              <a:solidFill>
                <a:schemeClr val="accent4">
                  <a:lumMod val="50000"/>
                </a:schemeClr>
              </a:solidFill>
            </a:endParaRPr>
          </a:p>
        </p:txBody>
      </p:sp>
      <p:sp>
        <p:nvSpPr>
          <p:cNvPr id="1345546" name="AutoShape 10"/>
          <p:cNvSpPr>
            <a:spLocks noChangeArrowheads="1"/>
          </p:cNvSpPr>
          <p:nvPr/>
        </p:nvSpPr>
        <p:spPr bwMode="auto">
          <a:xfrm>
            <a:off x="7696200" y="1616075"/>
            <a:ext cx="1219200" cy="1271588"/>
          </a:xfrm>
          <a:prstGeom prst="can">
            <a:avLst>
              <a:gd name="adj" fmla="val 26074"/>
            </a:avLst>
          </a:prstGeom>
          <a:solidFill>
            <a:schemeClr val="accent1"/>
          </a:solidFill>
          <a:ln w="9525">
            <a:solidFill>
              <a:schemeClr val="tx1"/>
            </a:solidFill>
            <a:round/>
            <a:headEnd/>
            <a:tailEnd/>
          </a:ln>
          <a:effectLst/>
        </p:spPr>
        <p:txBody>
          <a:bodyPr wrap="none" anchor="ctr"/>
          <a:lstStyle/>
          <a:p>
            <a:pPr algn="ctr" eaLnBrk="0" hangingPunct="0">
              <a:spcBef>
                <a:spcPct val="20000"/>
              </a:spcBef>
              <a:buClr>
                <a:schemeClr val="accent2"/>
              </a:buClr>
            </a:pPr>
            <a:r>
              <a:rPr lang="en-US" sz="2400">
                <a:solidFill>
                  <a:schemeClr val="accent4">
                    <a:lumMod val="50000"/>
                  </a:schemeClr>
                </a:solidFill>
              </a:rPr>
              <a:t>Server</a:t>
            </a:r>
          </a:p>
        </p:txBody>
      </p:sp>
      <p:sp>
        <p:nvSpPr>
          <p:cNvPr id="1345547" name="Line 11"/>
          <p:cNvSpPr>
            <a:spLocks noChangeShapeType="1"/>
          </p:cNvSpPr>
          <p:nvPr/>
        </p:nvSpPr>
        <p:spPr bwMode="auto">
          <a:xfrm>
            <a:off x="4114800" y="2073275"/>
            <a:ext cx="3581400" cy="0"/>
          </a:xfrm>
          <a:prstGeom prst="line">
            <a:avLst/>
          </a:prstGeom>
          <a:noFill/>
          <a:ln w="9525">
            <a:solidFill>
              <a:schemeClr val="tx1"/>
            </a:solidFill>
            <a:round/>
            <a:headEnd/>
            <a:tailEnd type="triangle" w="med" len="med"/>
          </a:ln>
          <a:effectLst/>
        </p:spPr>
        <p:txBody>
          <a:bodyPr anchor="ctr"/>
          <a:lstStyle/>
          <a:p>
            <a:endParaRPr lang="en-US">
              <a:solidFill>
                <a:schemeClr val="accent4">
                  <a:lumMod val="50000"/>
                </a:schemeClr>
              </a:solidFill>
            </a:endParaRPr>
          </a:p>
        </p:txBody>
      </p:sp>
      <p:sp>
        <p:nvSpPr>
          <p:cNvPr id="1345548" name="Text Box 12"/>
          <p:cNvSpPr txBox="1">
            <a:spLocks noChangeArrowheads="1"/>
          </p:cNvSpPr>
          <p:nvPr/>
        </p:nvSpPr>
        <p:spPr bwMode="auto">
          <a:xfrm>
            <a:off x="5262988" y="1600200"/>
            <a:ext cx="864339" cy="369332"/>
          </a:xfrm>
          <a:prstGeom prst="rect">
            <a:avLst/>
          </a:prstGeom>
          <a:noFill/>
          <a:ln w="9525">
            <a:noFill/>
            <a:miter lim="800000"/>
            <a:headEnd/>
            <a:tailEnd/>
          </a:ln>
          <a:effectLst/>
        </p:spPr>
        <p:txBody>
          <a:bodyPr wrap="none">
            <a:spAutoFit/>
          </a:bodyPr>
          <a:lstStyle/>
          <a:p>
            <a:pPr algn="ctr" eaLnBrk="0" hangingPunct="0">
              <a:spcBef>
                <a:spcPct val="20000"/>
              </a:spcBef>
              <a:buClr>
                <a:schemeClr val="accent2"/>
              </a:buClr>
            </a:pPr>
            <a:r>
              <a:rPr lang="en-US">
                <a:solidFill>
                  <a:schemeClr val="accent4">
                    <a:lumMod val="50000"/>
                  </a:schemeClr>
                </a:solidFill>
              </a:rPr>
              <a:t>GET …</a:t>
            </a:r>
          </a:p>
        </p:txBody>
      </p:sp>
      <p:sp>
        <p:nvSpPr>
          <p:cNvPr id="1345549" name="Line 13"/>
          <p:cNvSpPr>
            <a:spLocks noChangeShapeType="1"/>
          </p:cNvSpPr>
          <p:nvPr/>
        </p:nvSpPr>
        <p:spPr bwMode="auto">
          <a:xfrm>
            <a:off x="4114800" y="2301875"/>
            <a:ext cx="3581400" cy="0"/>
          </a:xfrm>
          <a:prstGeom prst="line">
            <a:avLst/>
          </a:prstGeom>
          <a:noFill/>
          <a:ln w="9525">
            <a:solidFill>
              <a:schemeClr val="tx1"/>
            </a:solidFill>
            <a:round/>
            <a:headEnd type="triangle" w="med" len="med"/>
            <a:tailEnd/>
          </a:ln>
          <a:effectLst/>
        </p:spPr>
        <p:txBody>
          <a:bodyPr anchor="ctr"/>
          <a:lstStyle/>
          <a:p>
            <a:endParaRPr lang="en-US">
              <a:solidFill>
                <a:schemeClr val="accent4">
                  <a:lumMod val="50000"/>
                </a:schemeClr>
              </a:solidFill>
            </a:endParaRPr>
          </a:p>
        </p:txBody>
      </p:sp>
      <p:sp>
        <p:nvSpPr>
          <p:cNvPr id="1345550" name="Text Box 14"/>
          <p:cNvSpPr txBox="1">
            <a:spLocks noChangeArrowheads="1"/>
          </p:cNvSpPr>
          <p:nvPr/>
        </p:nvSpPr>
        <p:spPr bwMode="auto">
          <a:xfrm>
            <a:off x="4343400" y="2362201"/>
            <a:ext cx="4800600" cy="1034129"/>
          </a:xfrm>
          <a:prstGeom prst="rect">
            <a:avLst/>
          </a:prstGeom>
          <a:noFill/>
          <a:ln w="9525">
            <a:noFill/>
            <a:miter lim="800000"/>
            <a:headEnd/>
            <a:tailEnd/>
          </a:ln>
          <a:effectLst/>
        </p:spPr>
        <p:txBody>
          <a:bodyPr>
            <a:spAutoFit/>
          </a:bodyPr>
          <a:lstStyle/>
          <a:p>
            <a:pPr eaLnBrk="0" hangingPunct="0">
              <a:spcBef>
                <a:spcPct val="20000"/>
              </a:spcBef>
              <a:buClr>
                <a:schemeClr val="accent2"/>
              </a:buClr>
              <a:tabLst>
                <a:tab pos="1371600" algn="l"/>
              </a:tabLst>
            </a:pPr>
            <a:r>
              <a:rPr lang="en-US">
                <a:solidFill>
                  <a:schemeClr val="accent4">
                    <a:lumMod val="50000"/>
                  </a:schemeClr>
                </a:solidFill>
              </a:rPr>
              <a:t>HTTP Header:</a:t>
            </a:r>
          </a:p>
          <a:p>
            <a:pPr eaLnBrk="0" hangingPunct="0">
              <a:spcBef>
                <a:spcPct val="20000"/>
              </a:spcBef>
              <a:buClr>
                <a:schemeClr val="accent2"/>
              </a:buClr>
              <a:tabLst>
                <a:tab pos="1371600" algn="l"/>
              </a:tabLst>
            </a:pPr>
            <a:r>
              <a:rPr lang="en-US">
                <a:solidFill>
                  <a:schemeClr val="accent4">
                    <a:lumMod val="50000"/>
                  </a:schemeClr>
                </a:solidFill>
              </a:rPr>
              <a:t>Set-cookie:	NAME=VALUE ;</a:t>
            </a:r>
          </a:p>
          <a:p>
            <a:pPr eaLnBrk="0" hangingPunct="0">
              <a:spcBef>
                <a:spcPct val="20000"/>
              </a:spcBef>
              <a:buClr>
                <a:schemeClr val="accent2"/>
              </a:buClr>
              <a:tabLst>
                <a:tab pos="1371600" algn="l"/>
              </a:tabLst>
            </a:pPr>
            <a:r>
              <a:rPr lang="en-US">
                <a:solidFill>
                  <a:schemeClr val="accent4">
                    <a:lumMod val="50000"/>
                  </a:schemeClr>
                </a:solidFill>
              </a:rPr>
              <a:t>	httpOnly</a:t>
            </a:r>
          </a:p>
        </p:txBody>
      </p:sp>
      <p:sp>
        <p:nvSpPr>
          <p:cNvPr id="1345565" name="Text Box 29"/>
          <p:cNvSpPr txBox="1">
            <a:spLocks noChangeArrowheads="1"/>
          </p:cNvSpPr>
          <p:nvPr/>
        </p:nvSpPr>
        <p:spPr bwMode="auto">
          <a:xfrm>
            <a:off x="2362201" y="3898901"/>
            <a:ext cx="8022453" cy="2529923"/>
          </a:xfrm>
          <a:prstGeom prst="rect">
            <a:avLst/>
          </a:prstGeom>
          <a:noFill/>
          <a:ln w="12700" algn="ctr">
            <a:noFill/>
            <a:miter lim="800000"/>
            <a:headEnd/>
            <a:tailEnd type="none" w="lg" len="med"/>
          </a:ln>
          <a:effectLst/>
        </p:spPr>
        <p:txBody>
          <a:bodyPr wrap="none">
            <a:spAutoFit/>
          </a:bodyPr>
          <a:lstStyle/>
          <a:p>
            <a:pPr>
              <a:buFontTx/>
              <a:buChar char="•"/>
            </a:pPr>
            <a:r>
              <a:rPr lang="en-US" sz="2400" dirty="0">
                <a:solidFill>
                  <a:schemeClr val="accent4">
                    <a:lumMod val="50000"/>
                  </a:schemeClr>
                </a:solidFill>
              </a:rPr>
              <a:t>  Cookie sent over HTTP(s),  but not accessible to scripts</a:t>
            </a:r>
          </a:p>
          <a:p>
            <a:pPr lvl="1">
              <a:spcBef>
                <a:spcPct val="40000"/>
              </a:spcBef>
              <a:buFontTx/>
              <a:buChar char="•"/>
            </a:pPr>
            <a:r>
              <a:rPr lang="en-US" sz="2400" dirty="0">
                <a:solidFill>
                  <a:schemeClr val="accent4">
                    <a:lumMod val="50000"/>
                  </a:schemeClr>
                </a:solidFill>
              </a:rPr>
              <a:t>  cannot be read via  </a:t>
            </a:r>
            <a:r>
              <a:rPr lang="en-US" sz="2400" dirty="0" err="1">
                <a:solidFill>
                  <a:schemeClr val="accent4">
                    <a:lumMod val="50000"/>
                  </a:schemeClr>
                </a:solidFill>
              </a:rPr>
              <a:t>document.cookie</a:t>
            </a:r>
            <a:endParaRPr lang="en-US" sz="2400" dirty="0">
              <a:solidFill>
                <a:schemeClr val="accent4">
                  <a:lumMod val="50000"/>
                </a:schemeClr>
              </a:solidFill>
            </a:endParaRPr>
          </a:p>
          <a:p>
            <a:pPr lvl="1">
              <a:spcBef>
                <a:spcPct val="40000"/>
              </a:spcBef>
              <a:buFontTx/>
              <a:buChar char="•"/>
            </a:pPr>
            <a:r>
              <a:rPr lang="en-US" sz="2400" dirty="0">
                <a:solidFill>
                  <a:schemeClr val="accent4">
                    <a:lumMod val="50000"/>
                  </a:schemeClr>
                </a:solidFill>
              </a:rPr>
              <a:t>  Helps prevent cookie theft via XSS</a:t>
            </a:r>
          </a:p>
          <a:p>
            <a:pPr lvl="1">
              <a:spcBef>
                <a:spcPct val="40000"/>
              </a:spcBef>
              <a:buFontTx/>
              <a:buChar char="•"/>
            </a:pPr>
            <a:endParaRPr lang="en-US" sz="2400" dirty="0">
              <a:solidFill>
                <a:schemeClr val="accent4">
                  <a:lumMod val="50000"/>
                </a:schemeClr>
              </a:solidFill>
            </a:endParaRPr>
          </a:p>
          <a:p>
            <a:pPr>
              <a:spcBef>
                <a:spcPct val="40000"/>
              </a:spcBef>
            </a:pPr>
            <a:r>
              <a:rPr lang="en-US" sz="2400" dirty="0">
                <a:solidFill>
                  <a:schemeClr val="accent4">
                    <a:lumMod val="50000"/>
                  </a:schemeClr>
                </a:solidFill>
              </a:rPr>
              <a:t> …  but does not stop most other risks of XSS bugs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5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12289" name="Title 1"/>
          <p:cNvSpPr>
            <a:spLocks noGrp="1"/>
          </p:cNvSpPr>
          <p:nvPr>
            <p:ph type="title"/>
          </p:nvPr>
        </p:nvSpPr>
        <p:spPr>
          <a:xfrm>
            <a:off x="101600" y="-38606"/>
            <a:ext cx="10363200" cy="990600"/>
          </a:xfrm>
        </p:spPr>
        <p:txBody>
          <a:bodyPr/>
          <a:lstStyle/>
          <a:p>
            <a:pPr algn="l"/>
            <a:r>
              <a:rPr lang="en-US" dirty="0">
                <a:solidFill>
                  <a:schemeClr val="accent4">
                    <a:lumMod val="50000"/>
                  </a:schemeClr>
                </a:solidFill>
                <a:latin typeface="Tahoma" charset="0"/>
                <a:ea typeface="ＭＳ Ｐゴシック" charset="0"/>
                <a:cs typeface="ＭＳ Ｐゴシック" charset="0"/>
              </a:rPr>
              <a:t>Examples</a:t>
            </a:r>
          </a:p>
        </p:txBody>
      </p:sp>
      <p:sp>
        <p:nvSpPr>
          <p:cNvPr id="6147" name="Content Placeholder 2" descr="Rectangle: Click to edit Master text styles&#10;Second level&#10;Third level&#10;Fourth level&#10;Fifth level"/>
          <p:cNvSpPr>
            <a:spLocks noGrp="1"/>
          </p:cNvSpPr>
          <p:nvPr>
            <p:ph idx="1"/>
          </p:nvPr>
        </p:nvSpPr>
        <p:spPr>
          <a:xfrm>
            <a:off x="508000" y="4800600"/>
            <a:ext cx="5080000" cy="1879600"/>
          </a:xfrm>
        </p:spPr>
        <p:txBody>
          <a:bodyPr>
            <a:normAutofit/>
          </a:bodyPr>
          <a:lstStyle/>
          <a:p>
            <a:pPr>
              <a:spcBef>
                <a:spcPts val="1333"/>
              </a:spcBef>
              <a:buNone/>
              <a:tabLst>
                <a:tab pos="5486263" algn="l"/>
              </a:tabLst>
            </a:pPr>
            <a:r>
              <a:rPr lang="en-US" dirty="0">
                <a:ea typeface="ＭＳ Ｐゴシック" charset="0"/>
                <a:cs typeface="ＭＳ Ｐゴシック" charset="0"/>
              </a:rPr>
              <a:t>http://</a:t>
            </a:r>
            <a:r>
              <a:rPr lang="en-US" dirty="0" err="1">
                <a:ea typeface="ＭＳ Ｐゴシック" charset="0"/>
                <a:cs typeface="ＭＳ Ｐゴシック" charset="0"/>
              </a:rPr>
              <a:t>checkout.site.com</a:t>
            </a:r>
            <a:r>
              <a:rPr lang="en-US" dirty="0">
                <a:ea typeface="ＭＳ Ｐゴシック" charset="0"/>
                <a:cs typeface="ＭＳ Ｐゴシック" charset="0"/>
              </a:rPr>
              <a:t>/</a:t>
            </a:r>
          </a:p>
          <a:p>
            <a:pPr>
              <a:spcBef>
                <a:spcPts val="1333"/>
              </a:spcBef>
              <a:buNone/>
              <a:tabLst>
                <a:tab pos="5486263" algn="l"/>
              </a:tabLst>
            </a:pPr>
            <a:r>
              <a:rPr lang="en-US" dirty="0">
                <a:ea typeface="ＭＳ Ｐゴシック" charset="0"/>
                <a:cs typeface="ＭＳ Ｐゴシック" charset="0"/>
              </a:rPr>
              <a:t>http://</a:t>
            </a:r>
            <a:r>
              <a:rPr lang="en-US" dirty="0" err="1">
                <a:ea typeface="ＭＳ Ｐゴシック" charset="0"/>
                <a:cs typeface="ＭＳ Ｐゴシック" charset="0"/>
              </a:rPr>
              <a:t>login.site.com</a:t>
            </a:r>
            <a:r>
              <a:rPr lang="en-US" dirty="0">
                <a:ea typeface="ＭＳ Ｐゴシック" charset="0"/>
                <a:cs typeface="ＭＳ Ｐゴシック" charset="0"/>
              </a:rPr>
              <a:t>/</a:t>
            </a:r>
          </a:p>
          <a:p>
            <a:pPr>
              <a:spcBef>
                <a:spcPts val="1333"/>
              </a:spcBef>
              <a:buNone/>
              <a:tabLst>
                <a:tab pos="5486263" algn="l"/>
              </a:tabLst>
            </a:pPr>
            <a:r>
              <a:rPr lang="en-US" dirty="0">
                <a:ea typeface="ＭＳ Ｐゴシック" charset="0"/>
                <a:cs typeface="ＭＳ Ｐゴシック" charset="0"/>
              </a:rPr>
              <a:t>https://</a:t>
            </a:r>
            <a:r>
              <a:rPr lang="en-US" dirty="0" err="1">
                <a:ea typeface="ＭＳ Ｐゴシック" charset="0"/>
                <a:cs typeface="ＭＳ Ｐゴシック" charset="0"/>
              </a:rPr>
              <a:t>login.site.com</a:t>
            </a:r>
            <a:r>
              <a:rPr lang="en-US" dirty="0">
                <a:ea typeface="ＭＳ Ｐゴシック" charset="0"/>
                <a:cs typeface="ＭＳ Ｐゴシック" charset="0"/>
              </a:rPr>
              <a:t>/</a:t>
            </a:r>
          </a:p>
          <a:p>
            <a:pPr>
              <a:buNone/>
              <a:tabLst>
                <a:tab pos="5486263" algn="l"/>
              </a:tabLst>
            </a:pPr>
            <a:endParaRPr lang="en-US" dirty="0">
              <a:ea typeface="ＭＳ Ｐゴシック" charset="0"/>
              <a:cs typeface="ＭＳ Ｐゴシック" charset="0"/>
            </a:endParaRPr>
          </a:p>
        </p:txBody>
      </p:sp>
      <p:sp>
        <p:nvSpPr>
          <p:cNvPr id="4" name="TextBox 3"/>
          <p:cNvSpPr txBox="1"/>
          <p:nvPr/>
        </p:nvSpPr>
        <p:spPr>
          <a:xfrm>
            <a:off x="1320802" y="1295400"/>
            <a:ext cx="4960012" cy="3046988"/>
          </a:xfrm>
          <a:prstGeom prst="rect">
            <a:avLst/>
          </a:prstGeom>
          <a:noFill/>
          <a:ln>
            <a:solidFill>
              <a:srgbClr val="00B050"/>
            </a:solidFill>
          </a:ln>
        </p:spPr>
        <p:txBody>
          <a:bodyPr wrap="none">
            <a:spAutoFit/>
          </a:bodyPr>
          <a:lstStyle/>
          <a:p>
            <a:pPr>
              <a:defRPr/>
            </a:pPr>
            <a:r>
              <a:rPr lang="en-US" sz="3200" u="sng" dirty="0"/>
              <a:t>cookie 1</a:t>
            </a:r>
          </a:p>
          <a:p>
            <a:pPr>
              <a:defRPr/>
            </a:pPr>
            <a:r>
              <a:rPr lang="en-US" sz="3200" dirty="0"/>
              <a:t>name = </a:t>
            </a:r>
            <a:r>
              <a:rPr lang="en-US" sz="3200" b="1" dirty="0" err="1">
                <a:solidFill>
                  <a:schemeClr val="accent5">
                    <a:lumMod val="50000"/>
                  </a:schemeClr>
                </a:solidFill>
              </a:rPr>
              <a:t>userid</a:t>
            </a:r>
            <a:endParaRPr lang="en-US" sz="3200" b="1" dirty="0">
              <a:solidFill>
                <a:schemeClr val="accent5">
                  <a:lumMod val="50000"/>
                </a:schemeClr>
              </a:solidFill>
            </a:endParaRPr>
          </a:p>
          <a:p>
            <a:pPr>
              <a:defRPr/>
            </a:pPr>
            <a:r>
              <a:rPr lang="en-US" sz="3200" dirty="0"/>
              <a:t>value = </a:t>
            </a:r>
            <a:r>
              <a:rPr lang="en-US" sz="3200" dirty="0">
                <a:solidFill>
                  <a:schemeClr val="accent5">
                    <a:lumMod val="50000"/>
                  </a:schemeClr>
                </a:solidFill>
              </a:rPr>
              <a:t>u1</a:t>
            </a:r>
          </a:p>
          <a:p>
            <a:pPr>
              <a:defRPr/>
            </a:pPr>
            <a:r>
              <a:rPr lang="en-US" sz="3200" dirty="0"/>
              <a:t>domain = </a:t>
            </a:r>
            <a:r>
              <a:rPr lang="en-US" sz="3200" b="1" dirty="0">
                <a:solidFill>
                  <a:schemeClr val="accent5">
                    <a:lumMod val="50000"/>
                  </a:schemeClr>
                </a:solidFill>
              </a:rPr>
              <a:t>login.site.com</a:t>
            </a:r>
          </a:p>
          <a:p>
            <a:pPr>
              <a:defRPr/>
            </a:pPr>
            <a:r>
              <a:rPr lang="en-US" sz="3200" dirty="0"/>
              <a:t>path = </a:t>
            </a:r>
            <a:r>
              <a:rPr lang="en-US" sz="3200" b="1" dirty="0">
                <a:solidFill>
                  <a:schemeClr val="accent5">
                    <a:lumMod val="50000"/>
                  </a:schemeClr>
                </a:solidFill>
              </a:rPr>
              <a:t>/</a:t>
            </a:r>
          </a:p>
          <a:p>
            <a:pPr>
              <a:defRPr/>
            </a:pPr>
            <a:r>
              <a:rPr lang="en-US" sz="3200" dirty="0"/>
              <a:t>secure</a:t>
            </a:r>
          </a:p>
        </p:txBody>
      </p:sp>
      <p:sp>
        <p:nvSpPr>
          <p:cNvPr id="5" name="TextBox 4"/>
          <p:cNvSpPr txBox="1"/>
          <p:nvPr/>
        </p:nvSpPr>
        <p:spPr>
          <a:xfrm>
            <a:off x="6868586" y="1295400"/>
            <a:ext cx="3938899" cy="3046988"/>
          </a:xfrm>
          <a:prstGeom prst="rect">
            <a:avLst/>
          </a:prstGeom>
          <a:noFill/>
          <a:ln>
            <a:solidFill>
              <a:srgbClr val="00B050"/>
            </a:solidFill>
          </a:ln>
        </p:spPr>
        <p:txBody>
          <a:bodyPr wrap="none">
            <a:spAutoFit/>
          </a:bodyPr>
          <a:lstStyle/>
          <a:p>
            <a:pPr>
              <a:defRPr/>
            </a:pPr>
            <a:r>
              <a:rPr lang="en-US" sz="3200" u="sng" dirty="0"/>
              <a:t>cookie 2</a:t>
            </a:r>
          </a:p>
          <a:p>
            <a:pPr>
              <a:defRPr/>
            </a:pPr>
            <a:r>
              <a:rPr lang="en-US" sz="3200" dirty="0"/>
              <a:t>name = </a:t>
            </a:r>
            <a:r>
              <a:rPr lang="en-US" sz="3200" b="1" dirty="0" err="1">
                <a:solidFill>
                  <a:schemeClr val="accent5">
                    <a:lumMod val="50000"/>
                  </a:schemeClr>
                </a:solidFill>
              </a:rPr>
              <a:t>userid</a:t>
            </a:r>
            <a:endParaRPr lang="en-US" sz="3200" b="1" dirty="0">
              <a:solidFill>
                <a:schemeClr val="accent5">
                  <a:lumMod val="50000"/>
                </a:schemeClr>
              </a:solidFill>
            </a:endParaRPr>
          </a:p>
          <a:p>
            <a:pPr>
              <a:defRPr/>
            </a:pPr>
            <a:r>
              <a:rPr lang="en-US" sz="3200" dirty="0"/>
              <a:t>value = </a:t>
            </a:r>
            <a:r>
              <a:rPr lang="en-US" sz="3200" dirty="0">
                <a:solidFill>
                  <a:schemeClr val="accent5">
                    <a:lumMod val="50000"/>
                  </a:schemeClr>
                </a:solidFill>
              </a:rPr>
              <a:t>u2</a:t>
            </a:r>
          </a:p>
          <a:p>
            <a:pPr>
              <a:defRPr/>
            </a:pPr>
            <a:r>
              <a:rPr lang="en-US" sz="3200" dirty="0"/>
              <a:t>domain = </a:t>
            </a:r>
            <a:r>
              <a:rPr lang="en-US" sz="3200" b="1" dirty="0">
                <a:solidFill>
                  <a:schemeClr val="accent5">
                    <a:lumMod val="50000"/>
                  </a:schemeClr>
                </a:solidFill>
              </a:rPr>
              <a:t>.</a:t>
            </a:r>
            <a:r>
              <a:rPr lang="en-US" sz="3200" b="1" dirty="0" err="1">
                <a:solidFill>
                  <a:schemeClr val="accent5">
                    <a:lumMod val="50000"/>
                  </a:schemeClr>
                </a:solidFill>
              </a:rPr>
              <a:t>site.com</a:t>
            </a:r>
            <a:endParaRPr lang="en-US" sz="3200" b="1" dirty="0">
              <a:solidFill>
                <a:schemeClr val="accent5">
                  <a:lumMod val="50000"/>
                </a:schemeClr>
              </a:solidFill>
            </a:endParaRPr>
          </a:p>
          <a:p>
            <a:pPr>
              <a:defRPr/>
            </a:pPr>
            <a:r>
              <a:rPr lang="en-US" sz="3200" dirty="0"/>
              <a:t>path = </a:t>
            </a:r>
            <a:r>
              <a:rPr lang="en-US" sz="3200" b="1" dirty="0">
                <a:solidFill>
                  <a:schemeClr val="accent5">
                    <a:lumMod val="50000"/>
                  </a:schemeClr>
                </a:solidFill>
              </a:rPr>
              <a:t>/</a:t>
            </a:r>
          </a:p>
          <a:p>
            <a:pPr>
              <a:defRPr/>
            </a:pPr>
            <a:r>
              <a:rPr lang="en-US" sz="3200" dirty="0"/>
              <a:t>non-secure</a:t>
            </a:r>
          </a:p>
        </p:txBody>
      </p:sp>
      <p:sp>
        <p:nvSpPr>
          <p:cNvPr id="12293" name="TextBox 5"/>
          <p:cNvSpPr txBox="1">
            <a:spLocks noChangeArrowheads="1"/>
          </p:cNvSpPr>
          <p:nvPr/>
        </p:nvSpPr>
        <p:spPr bwMode="auto">
          <a:xfrm>
            <a:off x="6908801" y="685800"/>
            <a:ext cx="4614725"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sz="2667" dirty="0"/>
              <a:t>both set by   </a:t>
            </a:r>
            <a:r>
              <a:rPr lang="en-US" sz="2667" b="1" dirty="0" err="1"/>
              <a:t>login.site.com</a:t>
            </a:r>
            <a:endParaRPr lang="en-US" sz="2667" b="1" dirty="0"/>
          </a:p>
        </p:txBody>
      </p:sp>
      <p:sp>
        <p:nvSpPr>
          <p:cNvPr id="7" name="TextBox 6"/>
          <p:cNvSpPr txBox="1">
            <a:spLocks noChangeArrowheads="1"/>
          </p:cNvSpPr>
          <p:nvPr/>
        </p:nvSpPr>
        <p:spPr bwMode="auto">
          <a:xfrm>
            <a:off x="5501552" y="4732868"/>
            <a:ext cx="5583580" cy="1762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spcBef>
                <a:spcPts val="1333"/>
              </a:spcBef>
            </a:pPr>
            <a:r>
              <a:rPr lang="en-US" sz="3200" dirty="0">
                <a:solidFill>
                  <a:srgbClr val="00B050"/>
                </a:solidFill>
                <a:latin typeface="+mn-lt"/>
              </a:rPr>
              <a:t>cookie: </a:t>
            </a:r>
            <a:r>
              <a:rPr lang="en-US" sz="3200" dirty="0" err="1">
                <a:solidFill>
                  <a:srgbClr val="00B050"/>
                </a:solidFill>
                <a:latin typeface="+mn-lt"/>
              </a:rPr>
              <a:t>userid</a:t>
            </a:r>
            <a:r>
              <a:rPr lang="en-US" sz="3200" dirty="0">
                <a:solidFill>
                  <a:srgbClr val="00B050"/>
                </a:solidFill>
                <a:latin typeface="+mn-lt"/>
              </a:rPr>
              <a:t>=u2</a:t>
            </a:r>
          </a:p>
          <a:p>
            <a:pPr eaLnBrk="1" hangingPunct="1">
              <a:spcBef>
                <a:spcPts val="800"/>
              </a:spcBef>
            </a:pPr>
            <a:r>
              <a:rPr lang="en-US" sz="3200" dirty="0">
                <a:solidFill>
                  <a:srgbClr val="00B050"/>
                </a:solidFill>
                <a:latin typeface="+mn-lt"/>
              </a:rPr>
              <a:t>cookie: </a:t>
            </a:r>
            <a:r>
              <a:rPr lang="en-US" sz="3200" dirty="0" err="1">
                <a:solidFill>
                  <a:srgbClr val="00B050"/>
                </a:solidFill>
                <a:latin typeface="+mn-lt"/>
              </a:rPr>
              <a:t>userid</a:t>
            </a:r>
            <a:r>
              <a:rPr lang="en-US" sz="3200" dirty="0">
                <a:solidFill>
                  <a:srgbClr val="00B050"/>
                </a:solidFill>
                <a:latin typeface="+mn-lt"/>
              </a:rPr>
              <a:t>=u2</a:t>
            </a:r>
          </a:p>
          <a:p>
            <a:pPr eaLnBrk="1" hangingPunct="1">
              <a:spcBef>
                <a:spcPts val="667"/>
              </a:spcBef>
            </a:pPr>
            <a:r>
              <a:rPr lang="en-US" sz="3200" dirty="0">
                <a:solidFill>
                  <a:srgbClr val="00B050"/>
                </a:solidFill>
                <a:latin typeface="+mn-lt"/>
              </a:rPr>
              <a:t>cookie: </a:t>
            </a:r>
            <a:r>
              <a:rPr lang="en-US" sz="3200" dirty="0" err="1">
                <a:solidFill>
                  <a:srgbClr val="00B050"/>
                </a:solidFill>
                <a:latin typeface="+mn-lt"/>
              </a:rPr>
              <a:t>userid</a:t>
            </a:r>
            <a:r>
              <a:rPr lang="en-US" sz="3200" dirty="0">
                <a:solidFill>
                  <a:srgbClr val="00B050"/>
                </a:solidFill>
                <a:latin typeface="+mn-lt"/>
              </a:rPr>
              <a:t>=u1; </a:t>
            </a:r>
            <a:r>
              <a:rPr lang="en-US" sz="3200" dirty="0" err="1">
                <a:solidFill>
                  <a:srgbClr val="00B050"/>
                </a:solidFill>
                <a:latin typeface="+mn-lt"/>
              </a:rPr>
              <a:t>userid</a:t>
            </a:r>
            <a:r>
              <a:rPr lang="en-US" sz="3200" dirty="0">
                <a:solidFill>
                  <a:srgbClr val="00B050"/>
                </a:solidFill>
                <a:latin typeface="+mn-lt"/>
              </a:rPr>
              <a:t>=u2</a:t>
            </a:r>
          </a:p>
        </p:txBody>
      </p:sp>
    </p:spTree>
    <p:extLst>
      <p:ext uri="{BB962C8B-B14F-4D97-AF65-F5344CB8AC3E}">
        <p14:creationId xmlns:p14="http://schemas.microsoft.com/office/powerpoint/2010/main" val="1290996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8194" name="Title 1"/>
          <p:cNvSpPr>
            <a:spLocks noGrp="1"/>
          </p:cNvSpPr>
          <p:nvPr>
            <p:ph type="title"/>
          </p:nvPr>
        </p:nvSpPr>
        <p:spPr>
          <a:xfrm>
            <a:off x="203200" y="-247143"/>
            <a:ext cx="11277600" cy="1143000"/>
          </a:xfrm>
        </p:spPr>
        <p:txBody>
          <a:bodyPr>
            <a:normAutofit fontScale="90000"/>
          </a:bodyPr>
          <a:lstStyle/>
          <a:p>
            <a:pPr>
              <a:defRPr/>
            </a:pPr>
            <a:r>
              <a:rPr lang="en-US" sz="4800" dirty="0">
                <a:solidFill>
                  <a:schemeClr val="accent4">
                    <a:lumMod val="50000"/>
                  </a:schemeClr>
                </a:solidFill>
              </a:rPr>
              <a:t>Client side read/write:     </a:t>
            </a:r>
            <a:r>
              <a:rPr lang="en-US" sz="4800" dirty="0" err="1">
                <a:solidFill>
                  <a:schemeClr val="accent4">
                    <a:lumMod val="50000"/>
                  </a:schemeClr>
                </a:solidFill>
              </a:rPr>
              <a:t>document.cookie</a:t>
            </a:r>
            <a:endParaRPr lang="en-US" sz="4800" dirty="0">
              <a:solidFill>
                <a:schemeClr val="accent4">
                  <a:lumMod val="50000"/>
                </a:schemeClr>
              </a:solidFill>
            </a:endParaRPr>
          </a:p>
        </p:txBody>
      </p:sp>
      <p:sp>
        <p:nvSpPr>
          <p:cNvPr id="14338" name="Content Placeholder 2" descr="Rectangle: Click to edit Master text styles&#10;Second level&#10;Third level&#10;Fourth level&#10;Fifth level"/>
          <p:cNvSpPr>
            <a:spLocks noGrp="1"/>
          </p:cNvSpPr>
          <p:nvPr>
            <p:ph idx="1"/>
          </p:nvPr>
        </p:nvSpPr>
        <p:spPr>
          <a:xfrm>
            <a:off x="508000" y="1193800"/>
            <a:ext cx="10972800" cy="4724400"/>
          </a:xfrm>
        </p:spPr>
        <p:txBody>
          <a:bodyPr>
            <a:normAutofit/>
          </a:bodyPr>
          <a:lstStyle/>
          <a:p>
            <a:pPr marL="0" indent="0">
              <a:buNone/>
            </a:pPr>
            <a:r>
              <a:rPr lang="en-US" b="1" dirty="0">
                <a:ea typeface="ＭＳ Ｐゴシック" charset="0"/>
                <a:cs typeface="ＭＳ Ｐゴシック" charset="0"/>
              </a:rPr>
              <a:t>Setting a cookie </a:t>
            </a:r>
            <a:r>
              <a:rPr lang="en-US" dirty="0">
                <a:ea typeface="ＭＳ Ｐゴシック" charset="0"/>
                <a:cs typeface="ＭＳ Ｐゴシック" charset="0"/>
              </a:rPr>
              <a:t>in </a:t>
            </a:r>
            <a:r>
              <a:rPr lang="en-US" dirty="0" err="1">
                <a:ea typeface="ＭＳ Ｐゴシック" charset="0"/>
                <a:cs typeface="ＭＳ Ｐゴシック" charset="0"/>
              </a:rPr>
              <a:t>Javascript</a:t>
            </a:r>
            <a:r>
              <a:rPr lang="en-US" dirty="0">
                <a:ea typeface="ＭＳ Ｐゴシック" charset="0"/>
                <a:cs typeface="ＭＳ Ｐゴシック" charset="0"/>
              </a:rPr>
              <a:t>:</a:t>
            </a:r>
          </a:p>
          <a:p>
            <a:pPr>
              <a:buFont typeface="Wingdings" charset="0"/>
              <a:buNone/>
            </a:pPr>
            <a:r>
              <a:rPr lang="en-US" dirty="0">
                <a:solidFill>
                  <a:srgbClr val="7030A0"/>
                </a:solidFill>
                <a:ea typeface="ＭＳ Ｐゴシック" charset="0"/>
                <a:cs typeface="ＭＳ Ｐゴシック" charset="0"/>
              </a:rPr>
              <a:t>	 	</a:t>
            </a:r>
            <a:r>
              <a:rPr lang="en-US" dirty="0" err="1">
                <a:solidFill>
                  <a:srgbClr val="7030A0"/>
                </a:solidFill>
                <a:ea typeface="ＭＳ Ｐゴシック" charset="0"/>
                <a:cs typeface="ＭＳ Ｐゴシック" charset="0"/>
              </a:rPr>
              <a:t>document.cookie</a:t>
            </a:r>
            <a:r>
              <a:rPr lang="en-US" dirty="0">
                <a:solidFill>
                  <a:srgbClr val="7030A0"/>
                </a:solidFill>
                <a:ea typeface="ＭＳ Ｐゴシック" charset="0"/>
                <a:cs typeface="ＭＳ Ｐゴシック" charset="0"/>
              </a:rPr>
              <a:t> = </a:t>
            </a:r>
            <a:r>
              <a:rPr lang="ja-JP" altLang="en-US" dirty="0">
                <a:solidFill>
                  <a:srgbClr val="7030A0"/>
                </a:solidFill>
                <a:ea typeface="ＭＳ Ｐゴシック" charset="0"/>
                <a:cs typeface="ＭＳ Ｐゴシック" charset="0"/>
              </a:rPr>
              <a:t>“</a:t>
            </a:r>
            <a:r>
              <a:rPr lang="en-US" altLang="ja-JP" dirty="0">
                <a:solidFill>
                  <a:srgbClr val="7030A0"/>
                </a:solidFill>
                <a:ea typeface="ＭＳ Ｐゴシック" charset="0"/>
                <a:cs typeface="ＭＳ Ｐゴシック" charset="0"/>
              </a:rPr>
              <a:t>name=value;  expires=…; </a:t>
            </a:r>
            <a:r>
              <a:rPr lang="ja-JP" altLang="en-US" dirty="0">
                <a:solidFill>
                  <a:srgbClr val="7030A0"/>
                </a:solidFill>
                <a:ea typeface="ＭＳ Ｐゴシック" charset="0"/>
                <a:cs typeface="ＭＳ Ｐゴシック" charset="0"/>
              </a:rPr>
              <a:t>”</a:t>
            </a:r>
            <a:endParaRPr lang="en-US" dirty="0">
              <a:solidFill>
                <a:srgbClr val="7030A0"/>
              </a:solidFill>
              <a:ea typeface="ＭＳ Ｐゴシック" charset="0"/>
              <a:cs typeface="ＭＳ Ｐゴシック" charset="0"/>
            </a:endParaRPr>
          </a:p>
          <a:p>
            <a:pPr marL="0" indent="0">
              <a:spcBef>
                <a:spcPts val="2400"/>
              </a:spcBef>
              <a:buNone/>
            </a:pPr>
            <a:r>
              <a:rPr lang="en-US" b="1" dirty="0">
                <a:ea typeface="ＭＳ Ｐゴシック" charset="0"/>
                <a:cs typeface="ＭＳ Ｐゴシック" charset="0"/>
              </a:rPr>
              <a:t>Reading a cookie</a:t>
            </a:r>
            <a:r>
              <a:rPr lang="en-US" dirty="0">
                <a:ea typeface="ＭＳ Ｐゴシック" charset="0"/>
                <a:cs typeface="ＭＳ Ｐゴシック" charset="0"/>
              </a:rPr>
              <a:t>:	   </a:t>
            </a:r>
            <a:r>
              <a:rPr lang="en-US" dirty="0">
                <a:solidFill>
                  <a:srgbClr val="7030A0"/>
                </a:solidFill>
                <a:ea typeface="ＭＳ Ｐゴシック" charset="0"/>
                <a:cs typeface="ＭＳ Ｐゴシック" charset="0"/>
              </a:rPr>
              <a:t>alert(</a:t>
            </a:r>
            <a:r>
              <a:rPr lang="en-US" dirty="0" err="1">
                <a:solidFill>
                  <a:srgbClr val="7030A0"/>
                </a:solidFill>
                <a:ea typeface="ＭＳ Ｐゴシック" charset="0"/>
                <a:cs typeface="ＭＳ Ｐゴシック" charset="0"/>
              </a:rPr>
              <a:t>document.cookie</a:t>
            </a:r>
            <a:r>
              <a:rPr lang="en-US" dirty="0">
                <a:solidFill>
                  <a:srgbClr val="7030A0"/>
                </a:solidFill>
                <a:ea typeface="ＭＳ Ｐゴシック" charset="0"/>
                <a:cs typeface="ＭＳ Ｐゴシック" charset="0"/>
              </a:rPr>
              <a:t>)</a:t>
            </a:r>
          </a:p>
          <a:p>
            <a:pPr>
              <a:spcBef>
                <a:spcPts val="800"/>
              </a:spcBef>
              <a:buNone/>
            </a:pPr>
            <a:r>
              <a:rPr lang="en-US" dirty="0">
                <a:solidFill>
                  <a:srgbClr val="7030A0"/>
                </a:solidFill>
                <a:ea typeface="ＭＳ Ｐゴシック" charset="0"/>
                <a:cs typeface="ＭＳ Ｐゴシック" charset="0"/>
              </a:rPr>
              <a:t>		</a:t>
            </a:r>
            <a:r>
              <a:rPr lang="en-US" dirty="0">
                <a:ea typeface="ＭＳ Ｐゴシック" charset="0"/>
                <a:cs typeface="ＭＳ Ｐゴシック" charset="0"/>
              </a:rPr>
              <a:t>prints</a:t>
            </a:r>
            <a:r>
              <a:rPr lang="en-US" dirty="0">
                <a:solidFill>
                  <a:srgbClr val="7030A0"/>
                </a:solidFill>
                <a:ea typeface="ＭＳ Ｐゴシック" charset="0"/>
                <a:cs typeface="ＭＳ Ｐゴシック" charset="0"/>
              </a:rPr>
              <a:t> </a:t>
            </a:r>
            <a:r>
              <a:rPr lang="en-US" dirty="0">
                <a:ea typeface="ＭＳ Ｐゴシック" charset="0"/>
                <a:cs typeface="ＭＳ Ｐゴシック" charset="0"/>
              </a:rPr>
              <a:t>string containing all cookies available for 	document    </a:t>
            </a:r>
            <a:r>
              <a:rPr lang="en-US" sz="2667" dirty="0">
                <a:ea typeface="ＭＳ Ｐゴシック" charset="0"/>
                <a:cs typeface="ＭＳ Ｐゴシック" charset="0"/>
              </a:rPr>
              <a:t>(based on [protocol], domain, path)</a:t>
            </a:r>
            <a:endParaRPr lang="en-US" dirty="0">
              <a:ea typeface="ＭＳ Ｐゴシック" charset="0"/>
              <a:cs typeface="ＭＳ Ｐゴシック" charset="0"/>
            </a:endParaRPr>
          </a:p>
          <a:p>
            <a:pPr marL="0" indent="0">
              <a:spcBef>
                <a:spcPts val="2400"/>
              </a:spcBef>
              <a:buNone/>
            </a:pPr>
            <a:r>
              <a:rPr lang="en-US" b="1" dirty="0">
                <a:ea typeface="ＭＳ Ｐゴシック" charset="0"/>
                <a:cs typeface="ＭＳ Ｐゴシック" charset="0"/>
              </a:rPr>
              <a:t>Deleting a cookie</a:t>
            </a:r>
            <a:r>
              <a:rPr lang="en-US" dirty="0">
                <a:ea typeface="ＭＳ Ｐゴシック" charset="0"/>
                <a:cs typeface="ＭＳ Ｐゴシック" charset="0"/>
              </a:rPr>
              <a:t>:</a:t>
            </a:r>
          </a:p>
          <a:p>
            <a:pPr>
              <a:spcBef>
                <a:spcPts val="800"/>
              </a:spcBef>
              <a:buNone/>
            </a:pPr>
            <a:r>
              <a:rPr lang="en-US" dirty="0">
                <a:ea typeface="ＭＳ Ｐゴシック" charset="0"/>
                <a:cs typeface="ＭＳ Ｐゴシック" charset="0"/>
              </a:rPr>
              <a:t>		</a:t>
            </a:r>
            <a:r>
              <a:rPr lang="en-US" dirty="0" err="1">
                <a:solidFill>
                  <a:srgbClr val="7030A0"/>
                </a:solidFill>
                <a:ea typeface="ＭＳ Ｐゴシック" charset="0"/>
                <a:cs typeface="ＭＳ Ｐゴシック" charset="0"/>
              </a:rPr>
              <a:t>document.cookie</a:t>
            </a:r>
            <a:r>
              <a:rPr lang="en-US" dirty="0">
                <a:solidFill>
                  <a:srgbClr val="7030A0"/>
                </a:solidFill>
                <a:ea typeface="ＭＳ Ｐゴシック" charset="0"/>
                <a:cs typeface="ＭＳ Ｐゴシック" charset="0"/>
              </a:rPr>
              <a:t> =  </a:t>
            </a:r>
            <a:r>
              <a:rPr lang="ja-JP" altLang="en-US" dirty="0">
                <a:solidFill>
                  <a:srgbClr val="7030A0"/>
                </a:solidFill>
                <a:ea typeface="ＭＳ Ｐゴシック" charset="0"/>
                <a:cs typeface="ＭＳ Ｐゴシック" charset="0"/>
              </a:rPr>
              <a:t>“</a:t>
            </a:r>
            <a:r>
              <a:rPr lang="en-US" altLang="ja-JP" dirty="0">
                <a:solidFill>
                  <a:srgbClr val="7030A0"/>
                </a:solidFill>
                <a:ea typeface="ＭＳ Ｐゴシック" charset="0"/>
                <a:cs typeface="ＭＳ Ｐゴシック" charset="0"/>
              </a:rPr>
              <a:t>name=;  expires= Thu, 01-Jan-70</a:t>
            </a:r>
            <a:r>
              <a:rPr lang="ja-JP" altLang="en-US" dirty="0">
                <a:solidFill>
                  <a:srgbClr val="7030A0"/>
                </a:solidFill>
                <a:ea typeface="ＭＳ Ｐゴシック" charset="0"/>
                <a:cs typeface="ＭＳ Ｐゴシック" charset="0"/>
              </a:rPr>
              <a:t>”</a:t>
            </a:r>
            <a:endParaRPr lang="en-US" dirty="0">
              <a:solidFill>
                <a:srgbClr val="7030A0"/>
              </a:solidFill>
              <a:ea typeface="ＭＳ Ｐゴシック" charset="0"/>
              <a:cs typeface="ＭＳ Ｐゴシック" charset="0"/>
            </a:endParaRPr>
          </a:p>
        </p:txBody>
      </p:sp>
      <p:sp>
        <p:nvSpPr>
          <p:cNvPr id="14339" name="TextBox 3"/>
          <p:cNvSpPr txBox="1">
            <a:spLocks noChangeArrowheads="1"/>
          </p:cNvSpPr>
          <p:nvPr/>
        </p:nvSpPr>
        <p:spPr bwMode="auto">
          <a:xfrm>
            <a:off x="406401" y="6172201"/>
            <a:ext cx="965360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r>
              <a:rPr lang="en-US" sz="3200" dirty="0" err="1">
                <a:latin typeface="+mn-lt"/>
              </a:rPr>
              <a:t>HttpOnly</a:t>
            </a:r>
            <a:r>
              <a:rPr lang="en-US" sz="3200" dirty="0">
                <a:latin typeface="+mn-lt"/>
              </a:rPr>
              <a:t> cookies:   not included in </a:t>
            </a:r>
            <a:r>
              <a:rPr lang="en-US" sz="3200" dirty="0" err="1">
                <a:latin typeface="+mn-lt"/>
              </a:rPr>
              <a:t>document.cookie</a:t>
            </a:r>
            <a:endParaRPr lang="en-US" sz="3200" dirty="0">
              <a:latin typeface="+mn-lt"/>
            </a:endParaRPr>
          </a:p>
        </p:txBody>
      </p:sp>
    </p:spTree>
    <p:extLst>
      <p:ext uri="{BB962C8B-B14F-4D97-AF65-F5344CB8AC3E}">
        <p14:creationId xmlns:p14="http://schemas.microsoft.com/office/powerpoint/2010/main" val="897964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16385" name="TextBox 3"/>
          <p:cNvSpPr txBox="1">
            <a:spLocks noChangeArrowheads="1"/>
          </p:cNvSpPr>
          <p:nvPr/>
        </p:nvSpPr>
        <p:spPr bwMode="auto">
          <a:xfrm>
            <a:off x="2032000" y="1308973"/>
            <a:ext cx="8076698" cy="666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sz="3733"/>
              <a:t>javascript:  alert(</a:t>
            </a:r>
            <a:r>
              <a:rPr lang="en-US" sz="3733" b="1"/>
              <a:t>document.cookie</a:t>
            </a:r>
            <a:r>
              <a:rPr lang="en-US" sz="3733"/>
              <a:t>)</a:t>
            </a:r>
          </a:p>
        </p:txBody>
      </p:sp>
      <p:sp>
        <p:nvSpPr>
          <p:cNvPr id="16387" name="Freeform 5"/>
          <p:cNvSpPr>
            <a:spLocks noChangeArrowheads="1"/>
          </p:cNvSpPr>
          <p:nvPr/>
        </p:nvSpPr>
        <p:spPr bwMode="auto">
          <a:xfrm>
            <a:off x="3153834" y="519986"/>
            <a:ext cx="2353733" cy="852487"/>
          </a:xfrm>
          <a:custGeom>
            <a:avLst/>
            <a:gdLst>
              <a:gd name="T0" fmla="*/ 1756999 w 1765738"/>
              <a:gd name="T1" fmla="*/ 0 h 851338"/>
              <a:gd name="T2" fmla="*/ 564752 w 1765738"/>
              <a:gd name="T3" fmla="*/ 275344 h 851338"/>
              <a:gd name="T4" fmla="*/ 0 w 1765738"/>
              <a:gd name="T5" fmla="*/ 874615 h 851338"/>
              <a:gd name="T6" fmla="*/ 0 60000 65536"/>
              <a:gd name="T7" fmla="*/ 0 60000 65536"/>
              <a:gd name="T8" fmla="*/ 0 60000 65536"/>
              <a:gd name="T9" fmla="*/ 0 w 1765738"/>
              <a:gd name="T10" fmla="*/ 0 h 851338"/>
              <a:gd name="T11" fmla="*/ 1765738 w 1765738"/>
              <a:gd name="T12" fmla="*/ 851338 h 851338"/>
            </a:gdLst>
            <a:ahLst/>
            <a:cxnLst>
              <a:cxn ang="T6">
                <a:pos x="T0" y="T1"/>
              </a:cxn>
              <a:cxn ang="T7">
                <a:pos x="T2" y="T3"/>
              </a:cxn>
              <a:cxn ang="T8">
                <a:pos x="T4" y="T5"/>
              </a:cxn>
            </a:cxnLst>
            <a:rect l="T9" t="T10" r="T11" b="T12"/>
            <a:pathLst>
              <a:path w="1765738" h="851338">
                <a:moveTo>
                  <a:pt x="1765738" y="0"/>
                </a:moveTo>
                <a:cubicBezTo>
                  <a:pt x="1313793" y="63062"/>
                  <a:pt x="861848" y="126124"/>
                  <a:pt x="567558" y="268014"/>
                </a:cubicBezTo>
                <a:cubicBezTo>
                  <a:pt x="273268" y="409904"/>
                  <a:pt x="136634" y="630621"/>
                  <a:pt x="0" y="851338"/>
                </a:cubicBez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lstStyle/>
          <a:p>
            <a:endParaRPr lang="en-US" sz="2400"/>
          </a:p>
        </p:txBody>
      </p:sp>
      <p:sp>
        <p:nvSpPr>
          <p:cNvPr id="16388" name="TextBox 6"/>
          <p:cNvSpPr txBox="1">
            <a:spLocks noChangeArrowheads="1"/>
          </p:cNvSpPr>
          <p:nvPr/>
        </p:nvSpPr>
        <p:spPr bwMode="auto">
          <a:xfrm>
            <a:off x="5486401" y="242172"/>
            <a:ext cx="2375137"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sz="2667"/>
              <a:t>Javascript URL</a:t>
            </a:r>
          </a:p>
        </p:txBody>
      </p:sp>
      <p:sp>
        <p:nvSpPr>
          <p:cNvPr id="16389" name="TextBox 7"/>
          <p:cNvSpPr txBox="1">
            <a:spLocks noChangeArrowheads="1"/>
          </p:cNvSpPr>
          <p:nvPr/>
        </p:nvSpPr>
        <p:spPr bwMode="auto">
          <a:xfrm>
            <a:off x="2946400" y="5664200"/>
            <a:ext cx="6385210"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sz="2667" dirty="0"/>
              <a:t>Displays all cookies for current document</a:t>
            </a:r>
          </a:p>
        </p:txBody>
      </p:sp>
      <p:pic>
        <p:nvPicPr>
          <p:cNvPr id="2" name="Picture 1"/>
          <p:cNvPicPr>
            <a:picLocks noChangeAspect="1"/>
          </p:cNvPicPr>
          <p:nvPr/>
        </p:nvPicPr>
        <p:blipFill rotWithShape="1">
          <a:blip r:embed="rId2"/>
          <a:srcRect l="22922"/>
          <a:stretch/>
        </p:blipFill>
        <p:spPr>
          <a:xfrm>
            <a:off x="3352800" y="2413000"/>
            <a:ext cx="5808133" cy="2997200"/>
          </a:xfrm>
          <a:prstGeom prst="rect">
            <a:avLst/>
          </a:prstGeom>
        </p:spPr>
      </p:pic>
    </p:spTree>
    <p:extLst>
      <p:ext uri="{BB962C8B-B14F-4D97-AF65-F5344CB8AC3E}">
        <p14:creationId xmlns:p14="http://schemas.microsoft.com/office/powerpoint/2010/main" val="2354353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CEDEE-CE1C-4005-B54F-09A4E92F4269}"/>
              </a:ext>
            </a:extLst>
          </p:cNvPr>
          <p:cNvSpPr>
            <a:spLocks noGrp="1"/>
          </p:cNvSpPr>
          <p:nvPr>
            <p:ph type="title"/>
          </p:nvPr>
        </p:nvSpPr>
        <p:spPr/>
        <p:txBody>
          <a:bodyPr/>
          <a:lstStyle/>
          <a:p>
            <a:r>
              <a:rPr lang="en-US" b="1" dirty="0"/>
              <a:t>Background knowledge</a:t>
            </a:r>
          </a:p>
        </p:txBody>
      </p:sp>
      <p:sp>
        <p:nvSpPr>
          <p:cNvPr id="5" name="Text Placeholder 4">
            <a:extLst>
              <a:ext uri="{FF2B5EF4-FFF2-40B4-BE49-F238E27FC236}">
                <a16:creationId xmlns:a16="http://schemas.microsoft.com/office/drawing/2014/main" id="{9422F3B5-017A-40B7-B174-F6385DCEB1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99397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solidFill>
                  <a:schemeClr val="accent4">
                    <a:lumMod val="50000"/>
                  </a:schemeClr>
                </a:solidFill>
                <a:latin typeface="Tahoma" charset="0"/>
                <a:ea typeface="ＭＳ Ｐゴシック" charset="0"/>
                <a:cs typeface="ＭＳ Ｐゴシック" charset="0"/>
              </a:rPr>
              <a:t>Cookie protocol problems</a:t>
            </a:r>
          </a:p>
        </p:txBody>
      </p:sp>
      <p:sp>
        <p:nvSpPr>
          <p:cNvPr id="18434" name="Subtitle 2" descr="Rectangle: Click to edit Master text styles&#10;Second level&#10;Third level&#10;Fourth level&#10;Fifth level"/>
          <p:cNvSpPr>
            <a:spLocks noGrp="1"/>
          </p:cNvSpPr>
          <p:nvPr>
            <p:ph idx="1"/>
          </p:nvPr>
        </p:nvSpPr>
        <p:spPr/>
        <p:txBody>
          <a:bodyPr>
            <a:normAutofit/>
          </a:bodyPr>
          <a:lstStyle/>
          <a:p>
            <a:pPr>
              <a:buFont typeface="Wingdings" charset="0"/>
              <a:buNone/>
            </a:pPr>
            <a:r>
              <a:rPr lang="en-US" dirty="0">
                <a:ea typeface="ＭＳ Ｐゴシック" charset="0"/>
                <a:cs typeface="ＭＳ Ｐゴシック" charset="0"/>
              </a:rPr>
              <a:t>Server is blind:</a:t>
            </a:r>
          </a:p>
          <a:p>
            <a:pPr lvl="1"/>
            <a:r>
              <a:rPr lang="en-US" dirty="0">
                <a:ea typeface="ＭＳ Ｐゴシック" charset="0"/>
              </a:rPr>
              <a:t>Does not see cookie attributes  (e.g. secure, </a:t>
            </a:r>
            <a:r>
              <a:rPr lang="en-US" dirty="0" err="1">
                <a:ea typeface="ＭＳ Ｐゴシック" charset="0"/>
              </a:rPr>
              <a:t>HttpOnly</a:t>
            </a:r>
            <a:r>
              <a:rPr lang="en-US" dirty="0">
                <a:ea typeface="ＭＳ Ｐゴシック" charset="0"/>
              </a:rPr>
              <a:t>)</a:t>
            </a:r>
          </a:p>
          <a:p>
            <a:pPr lvl="1"/>
            <a:r>
              <a:rPr lang="en-US" dirty="0">
                <a:ea typeface="ＭＳ Ｐゴシック" charset="0"/>
              </a:rPr>
              <a:t>Does not see which domain set the cookie</a:t>
            </a:r>
          </a:p>
          <a:p>
            <a:pPr>
              <a:buFont typeface="Wingdings" charset="0"/>
              <a:buNone/>
            </a:pPr>
            <a:endParaRPr lang="en-US" dirty="0">
              <a:ea typeface="ＭＳ Ｐゴシック" charset="0"/>
              <a:cs typeface="ＭＳ Ｐゴシック" charset="0"/>
            </a:endParaRPr>
          </a:p>
        </p:txBody>
      </p:sp>
      <p:sp>
        <p:nvSpPr>
          <p:cNvPr id="18435" name="Rectangle 3"/>
          <p:cNvSpPr>
            <a:spLocks noChangeArrowheads="1"/>
          </p:cNvSpPr>
          <p:nvPr/>
        </p:nvSpPr>
        <p:spPr bwMode="auto">
          <a:xfrm>
            <a:off x="2032001" y="4648201"/>
            <a:ext cx="901003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3200" dirty="0"/>
              <a:t>Server only sees:        </a:t>
            </a:r>
            <a:r>
              <a:rPr lang="en-US" sz="3200" b="1" dirty="0">
                <a:solidFill>
                  <a:srgbClr val="FF0000"/>
                </a:solidFill>
              </a:rPr>
              <a:t>Cookie:  NAME=VALUE</a:t>
            </a:r>
          </a:p>
        </p:txBody>
      </p:sp>
    </p:spTree>
    <p:extLst>
      <p:ext uri="{BB962C8B-B14F-4D97-AF65-F5344CB8AC3E}">
        <p14:creationId xmlns:p14="http://schemas.microsoft.com/office/powerpoint/2010/main" val="3733593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0481" name="Title 1"/>
          <p:cNvSpPr>
            <a:spLocks noGrp="1"/>
          </p:cNvSpPr>
          <p:nvPr>
            <p:ph type="title"/>
          </p:nvPr>
        </p:nvSpPr>
        <p:spPr>
          <a:xfrm>
            <a:off x="609600" y="-228600"/>
            <a:ext cx="10972800" cy="1143000"/>
          </a:xfrm>
        </p:spPr>
        <p:txBody>
          <a:bodyPr/>
          <a:lstStyle/>
          <a:p>
            <a:r>
              <a:rPr lang="en-US" sz="4400" dirty="0">
                <a:solidFill>
                  <a:schemeClr val="accent4">
                    <a:lumMod val="50000"/>
                  </a:schemeClr>
                </a:solidFill>
                <a:latin typeface="Tahoma" charset="0"/>
                <a:ea typeface="ＭＳ Ｐゴシック" charset="0"/>
                <a:cs typeface="ＭＳ Ｐゴシック" charset="0"/>
              </a:rPr>
              <a:t>Example 1:  login server problems</a:t>
            </a:r>
          </a:p>
        </p:txBody>
      </p:sp>
      <p:sp>
        <p:nvSpPr>
          <p:cNvPr id="3" name="Content Placeholder 2" descr="Rectangle: Click to edit Master text styles&#10;Second level&#10;Third level&#10;Fourth level&#10;Fifth level"/>
          <p:cNvSpPr>
            <a:spLocks noGrp="1"/>
          </p:cNvSpPr>
          <p:nvPr>
            <p:ph idx="1"/>
          </p:nvPr>
        </p:nvSpPr>
        <p:spPr>
          <a:xfrm>
            <a:off x="609600" y="1092200"/>
            <a:ext cx="11480800" cy="5765800"/>
          </a:xfrm>
        </p:spPr>
        <p:txBody>
          <a:bodyPr>
            <a:normAutofit/>
          </a:bodyPr>
          <a:lstStyle/>
          <a:p>
            <a:pPr marL="391573" indent="-609585">
              <a:spcBef>
                <a:spcPts val="3200"/>
              </a:spcBef>
              <a:buFont typeface="+mj-lt"/>
              <a:buAutoNum type="arabicPeriod"/>
              <a:tabLst>
                <a:tab pos="757748" algn="l"/>
                <a:tab pos="1598044" algn="l"/>
              </a:tabLst>
            </a:pPr>
            <a:r>
              <a:rPr lang="en-US" dirty="0">
                <a:ea typeface="ＭＳ Ｐゴシック" charset="0"/>
                <a:cs typeface="ＭＳ Ｐゴシック" charset="0"/>
              </a:rPr>
              <a:t>Alice logs in at    </a:t>
            </a:r>
            <a:r>
              <a:rPr lang="en-US" b="1" dirty="0" err="1">
                <a:solidFill>
                  <a:srgbClr val="00B050"/>
                </a:solidFill>
                <a:ea typeface="ＭＳ Ｐゴシック" charset="0"/>
                <a:cs typeface="ＭＳ Ｐゴシック" charset="0"/>
              </a:rPr>
              <a:t>login.site.com</a:t>
            </a:r>
            <a:r>
              <a:rPr lang="en-US" b="1" dirty="0">
                <a:solidFill>
                  <a:srgbClr val="00B050"/>
                </a:solidFill>
                <a:ea typeface="ＭＳ Ｐゴシック" charset="0"/>
                <a:cs typeface="ＭＳ Ｐゴシック" charset="0"/>
              </a:rPr>
              <a:t> </a:t>
            </a:r>
            <a:r>
              <a:rPr lang="en-US" dirty="0">
                <a:ea typeface="ＭＳ Ｐゴシック" charset="0"/>
                <a:cs typeface="ＭＳ Ｐゴシック" charset="0"/>
              </a:rPr>
              <a:t>   </a:t>
            </a:r>
          </a:p>
          <a:p>
            <a:pPr marL="224361" indent="-442373">
              <a:buNone/>
              <a:tabLst>
                <a:tab pos="757748" algn="l"/>
                <a:tab pos="1598044" algn="l"/>
              </a:tabLst>
            </a:pPr>
            <a:r>
              <a:rPr lang="en-US" dirty="0">
                <a:ea typeface="ＭＳ Ｐゴシック" charset="0"/>
                <a:cs typeface="ＭＳ Ｐゴシック" charset="0"/>
              </a:rPr>
              <a:t>		     </a:t>
            </a:r>
            <a:r>
              <a:rPr lang="en-US" dirty="0" err="1">
                <a:ea typeface="ＭＳ Ｐゴシック" charset="0"/>
                <a:cs typeface="ＭＳ Ｐゴシック" charset="0"/>
              </a:rPr>
              <a:t>login.site.com</a:t>
            </a:r>
            <a:r>
              <a:rPr lang="en-US" dirty="0">
                <a:ea typeface="ＭＳ Ｐゴシック" charset="0"/>
                <a:cs typeface="ＭＳ Ｐゴシック" charset="0"/>
              </a:rPr>
              <a:t>  sets session-id cookie for  </a:t>
            </a:r>
            <a:r>
              <a:rPr lang="en-US" b="1" dirty="0">
                <a:solidFill>
                  <a:srgbClr val="00B050"/>
                </a:solidFill>
                <a:ea typeface="ＭＳ Ｐゴシック" charset="0"/>
                <a:cs typeface="ＭＳ Ｐゴシック" charset="0"/>
              </a:rPr>
              <a:t>.</a:t>
            </a:r>
            <a:r>
              <a:rPr lang="en-US" b="1" dirty="0" err="1">
                <a:solidFill>
                  <a:srgbClr val="00B050"/>
                </a:solidFill>
                <a:ea typeface="ＭＳ Ｐゴシック" charset="0"/>
                <a:cs typeface="ＭＳ Ｐゴシック" charset="0"/>
              </a:rPr>
              <a:t>site.com</a:t>
            </a:r>
            <a:endParaRPr lang="en-US" b="1" dirty="0">
              <a:solidFill>
                <a:srgbClr val="00B050"/>
              </a:solidFill>
              <a:ea typeface="ＭＳ Ｐゴシック" charset="0"/>
              <a:cs typeface="ＭＳ Ｐゴシック" charset="0"/>
            </a:endParaRPr>
          </a:p>
          <a:p>
            <a:pPr marL="0" indent="0">
              <a:spcBef>
                <a:spcPts val="3200"/>
              </a:spcBef>
              <a:buNone/>
              <a:tabLst>
                <a:tab pos="757748" algn="l"/>
                <a:tab pos="1598044" algn="l"/>
              </a:tabLst>
            </a:pPr>
            <a:r>
              <a:rPr lang="en-US" dirty="0">
                <a:ea typeface="ＭＳ Ｐゴシック" charset="0"/>
                <a:cs typeface="ＭＳ Ｐゴシック" charset="0"/>
              </a:rPr>
              <a:t>2.   Alice visits   </a:t>
            </a:r>
            <a:r>
              <a:rPr lang="en-US" b="1" dirty="0" err="1">
                <a:solidFill>
                  <a:srgbClr val="00B050"/>
                </a:solidFill>
                <a:ea typeface="ＭＳ Ｐゴシック" charset="0"/>
                <a:cs typeface="ＭＳ Ｐゴシック" charset="0"/>
              </a:rPr>
              <a:t>evil.site.com</a:t>
            </a:r>
            <a:endParaRPr lang="en-US" b="1" dirty="0">
              <a:solidFill>
                <a:srgbClr val="00B050"/>
              </a:solidFill>
              <a:ea typeface="ＭＳ Ｐゴシック" charset="0"/>
              <a:cs typeface="ＭＳ Ｐゴシック" charset="0"/>
            </a:endParaRPr>
          </a:p>
          <a:p>
            <a:pPr marL="224361" indent="-442373">
              <a:buNone/>
              <a:tabLst>
                <a:tab pos="757748" algn="l"/>
                <a:tab pos="1598044" algn="l"/>
              </a:tabLst>
            </a:pPr>
            <a:r>
              <a:rPr lang="en-US" dirty="0">
                <a:ea typeface="ＭＳ Ｐゴシック" charset="0"/>
                <a:cs typeface="ＭＳ Ｐゴシック" charset="0"/>
              </a:rPr>
              <a:t>		     overwrites    </a:t>
            </a:r>
            <a:r>
              <a:rPr lang="en-US" b="1" dirty="0">
                <a:ea typeface="ＭＳ Ｐゴシック" charset="0"/>
                <a:cs typeface="ＭＳ Ｐゴシック" charset="0"/>
              </a:rPr>
              <a:t>.</a:t>
            </a:r>
            <a:r>
              <a:rPr lang="en-US" b="1" dirty="0" err="1">
                <a:ea typeface="ＭＳ Ｐゴシック" charset="0"/>
                <a:cs typeface="ＭＳ Ｐゴシック" charset="0"/>
              </a:rPr>
              <a:t>site.com</a:t>
            </a:r>
            <a:r>
              <a:rPr lang="en-US" b="1" dirty="0">
                <a:ea typeface="ＭＳ Ｐゴシック" charset="0"/>
                <a:cs typeface="ＭＳ Ｐゴシック" charset="0"/>
              </a:rPr>
              <a:t>    </a:t>
            </a:r>
            <a:r>
              <a:rPr lang="en-US" dirty="0">
                <a:ea typeface="ＭＳ Ｐゴシック" charset="0"/>
                <a:cs typeface="ＭＳ Ｐゴシック" charset="0"/>
              </a:rPr>
              <a:t>session-id cookie</a:t>
            </a:r>
            <a:br>
              <a:rPr lang="en-US" dirty="0">
                <a:ea typeface="ＭＳ Ｐゴシック" charset="0"/>
                <a:cs typeface="ＭＳ Ｐゴシック" charset="0"/>
              </a:rPr>
            </a:br>
            <a:r>
              <a:rPr lang="en-US" dirty="0">
                <a:ea typeface="ＭＳ Ｐゴシック" charset="0"/>
                <a:cs typeface="ＭＳ Ｐゴシック" charset="0"/>
              </a:rPr>
              <a:t>	     with session-id of user </a:t>
            </a:r>
            <a:r>
              <a:rPr lang="ja-JP" altLang="en-US" dirty="0">
                <a:ea typeface="ＭＳ Ｐゴシック" charset="0"/>
                <a:cs typeface="ＭＳ Ｐゴシック" charset="0"/>
              </a:rPr>
              <a:t>“</a:t>
            </a:r>
            <a:r>
              <a:rPr lang="en-US" altLang="ja-JP" dirty="0" err="1">
                <a:ea typeface="ＭＳ Ｐゴシック" charset="0"/>
                <a:cs typeface="ＭＳ Ｐゴシック" charset="0"/>
              </a:rPr>
              <a:t>badguy</a:t>
            </a:r>
            <a:r>
              <a:rPr lang="ja-JP" altLang="en-US" dirty="0">
                <a:ea typeface="ＭＳ Ｐゴシック" charset="0"/>
                <a:cs typeface="ＭＳ Ｐゴシック" charset="0"/>
              </a:rPr>
              <a:t>”</a:t>
            </a:r>
            <a:endParaRPr lang="en-US" altLang="ja-JP" dirty="0">
              <a:ea typeface="ＭＳ Ｐゴシック" charset="0"/>
              <a:cs typeface="ＭＳ Ｐゴシック" charset="0"/>
            </a:endParaRPr>
          </a:p>
          <a:p>
            <a:pPr marL="0" indent="0">
              <a:spcBef>
                <a:spcPts val="3200"/>
              </a:spcBef>
              <a:buNone/>
              <a:tabLst>
                <a:tab pos="757748" algn="l"/>
                <a:tab pos="1598044" algn="l"/>
              </a:tabLst>
            </a:pPr>
            <a:r>
              <a:rPr lang="en-US" dirty="0">
                <a:ea typeface="ＭＳ Ｐゴシック" charset="0"/>
                <a:cs typeface="ＭＳ Ｐゴシック" charset="0"/>
              </a:rPr>
              <a:t>3.   Alice visits   </a:t>
            </a:r>
            <a:r>
              <a:rPr lang="en-US" b="1" dirty="0" err="1">
                <a:solidFill>
                  <a:srgbClr val="00B050"/>
                </a:solidFill>
                <a:ea typeface="ＭＳ Ｐゴシック" charset="0"/>
                <a:cs typeface="ＭＳ Ｐゴシック" charset="0"/>
              </a:rPr>
              <a:t>course.site.com</a:t>
            </a:r>
            <a:r>
              <a:rPr lang="en-US" b="1" dirty="0">
                <a:solidFill>
                  <a:srgbClr val="00B050"/>
                </a:solidFill>
                <a:ea typeface="ＭＳ Ｐゴシック" charset="0"/>
                <a:cs typeface="ＭＳ Ｐゴシック" charset="0"/>
              </a:rPr>
              <a:t>    </a:t>
            </a:r>
            <a:r>
              <a:rPr lang="en-US" dirty="0">
                <a:ea typeface="ＭＳ Ｐゴシック" charset="0"/>
                <a:cs typeface="ＭＳ Ｐゴシック" charset="0"/>
              </a:rPr>
              <a:t>to submit homework</a:t>
            </a:r>
            <a:endParaRPr lang="en-US" b="1" dirty="0">
              <a:ea typeface="ＭＳ Ｐゴシック" charset="0"/>
              <a:cs typeface="ＭＳ Ｐゴシック" charset="0"/>
            </a:endParaRPr>
          </a:p>
          <a:p>
            <a:pPr marL="224361" indent="-442373">
              <a:buNone/>
              <a:tabLst>
                <a:tab pos="757748" algn="l"/>
                <a:tab pos="1598044" algn="l"/>
              </a:tabLst>
            </a:pPr>
            <a:r>
              <a:rPr lang="en-US" dirty="0">
                <a:ea typeface="ＭＳ Ｐゴシック" charset="0"/>
                <a:cs typeface="ＭＳ Ｐゴシック" charset="0"/>
              </a:rPr>
              <a:t>		     </a:t>
            </a:r>
            <a:r>
              <a:rPr lang="en-US" b="1" dirty="0" err="1">
                <a:ea typeface="ＭＳ Ｐゴシック" charset="0"/>
                <a:cs typeface="ＭＳ Ｐゴシック" charset="0"/>
              </a:rPr>
              <a:t>course.site.com</a:t>
            </a:r>
            <a:r>
              <a:rPr lang="en-US" dirty="0">
                <a:ea typeface="ＭＳ Ｐゴシック" charset="0"/>
                <a:cs typeface="ＭＳ Ｐゴシック" charset="0"/>
              </a:rPr>
              <a:t>  thinks it is talking to </a:t>
            </a:r>
            <a:r>
              <a:rPr lang="ja-JP" altLang="en-US" dirty="0">
                <a:ea typeface="ＭＳ Ｐゴシック" charset="0"/>
                <a:cs typeface="ＭＳ Ｐゴシック" charset="0"/>
              </a:rPr>
              <a:t>“</a:t>
            </a:r>
            <a:r>
              <a:rPr lang="en-US" altLang="ja-JP" dirty="0" err="1">
                <a:ea typeface="ＭＳ Ｐゴシック" charset="0"/>
                <a:cs typeface="ＭＳ Ｐゴシック" charset="0"/>
              </a:rPr>
              <a:t>badguy</a:t>
            </a:r>
            <a:r>
              <a:rPr lang="ja-JP" altLang="en-US" dirty="0">
                <a:ea typeface="ＭＳ Ｐゴシック" charset="0"/>
                <a:cs typeface="ＭＳ Ｐゴシック" charset="0"/>
              </a:rPr>
              <a:t>”</a:t>
            </a:r>
            <a:endParaRPr lang="en-US" dirty="0">
              <a:ea typeface="ＭＳ Ｐゴシック" charset="0"/>
              <a:cs typeface="ＭＳ Ｐゴシック" charset="0"/>
            </a:endParaRPr>
          </a:p>
          <a:p>
            <a:pPr marL="224361" indent="-442373">
              <a:spcBef>
                <a:spcPts val="3168"/>
              </a:spcBef>
              <a:buNone/>
              <a:tabLst>
                <a:tab pos="757748" algn="l"/>
                <a:tab pos="1598044" algn="l"/>
              </a:tabLst>
            </a:pPr>
            <a:r>
              <a:rPr lang="en-US" dirty="0">
                <a:ea typeface="ＭＳ Ｐゴシック" charset="0"/>
                <a:cs typeface="ＭＳ Ｐゴシック" charset="0"/>
              </a:rPr>
              <a:t>Problem:  </a:t>
            </a:r>
            <a:r>
              <a:rPr lang="en-US" b="1" dirty="0" err="1">
                <a:solidFill>
                  <a:srgbClr val="002060"/>
                </a:solidFill>
                <a:ea typeface="ＭＳ Ｐゴシック" charset="0"/>
                <a:cs typeface="ＭＳ Ｐゴシック" charset="0"/>
              </a:rPr>
              <a:t>course.site.com</a:t>
            </a:r>
            <a:r>
              <a:rPr lang="en-US" dirty="0">
                <a:ea typeface="ＭＳ Ｐゴシック" charset="0"/>
                <a:cs typeface="ＭＳ Ｐゴシック" charset="0"/>
              </a:rPr>
              <a:t>  expects session-id from  </a:t>
            </a:r>
            <a:r>
              <a:rPr lang="en-US" b="1" dirty="0" err="1">
                <a:solidFill>
                  <a:srgbClr val="002060"/>
                </a:solidFill>
                <a:ea typeface="ＭＳ Ｐゴシック" charset="0"/>
                <a:cs typeface="ＭＳ Ｐゴシック" charset="0"/>
              </a:rPr>
              <a:t>login.site.com</a:t>
            </a:r>
            <a:r>
              <a:rPr lang="en-US" dirty="0">
                <a:ea typeface="ＭＳ Ｐゴシック" charset="0"/>
                <a:cs typeface="ＭＳ Ｐゴシック" charset="0"/>
              </a:rPr>
              <a:t>;</a:t>
            </a:r>
          </a:p>
          <a:p>
            <a:pPr marL="224361" indent="-442373">
              <a:buNone/>
              <a:tabLst>
                <a:tab pos="757748" algn="l"/>
                <a:tab pos="1598044" algn="l"/>
              </a:tabLst>
            </a:pPr>
            <a:r>
              <a:rPr lang="en-US" dirty="0">
                <a:ea typeface="ＭＳ Ｐゴシック" charset="0"/>
                <a:cs typeface="ＭＳ Ｐゴシック" charset="0"/>
              </a:rPr>
              <a:t>			 cannot tell that session-id cookie was overwritten</a:t>
            </a:r>
          </a:p>
          <a:p>
            <a:pPr marL="224361" indent="-442373">
              <a:tabLst>
                <a:tab pos="757748" algn="l"/>
                <a:tab pos="1598044" algn="l"/>
              </a:tabLst>
            </a:pPr>
            <a:endParaRPr lang="en-US" dirty="0">
              <a:ea typeface="ＭＳ Ｐゴシック" charset="0"/>
              <a:cs typeface="ＭＳ Ｐゴシック" charset="0"/>
            </a:endParaRPr>
          </a:p>
        </p:txBody>
      </p:sp>
      <p:sp>
        <p:nvSpPr>
          <p:cNvPr id="4" name="Rectangle 3"/>
          <p:cNvSpPr>
            <a:spLocks noChangeArrowheads="1"/>
          </p:cNvSpPr>
          <p:nvPr/>
        </p:nvSpPr>
        <p:spPr bwMode="auto">
          <a:xfrm>
            <a:off x="609601" y="5772149"/>
            <a:ext cx="11315700" cy="1009651"/>
          </a:xfrm>
          <a:prstGeom prst="rect">
            <a:avLst/>
          </a:prstGeom>
          <a:noFill/>
          <a:ln w="12700">
            <a:solidFill>
              <a:schemeClr val="tx1"/>
            </a:solidFill>
            <a:round/>
            <a:headEnd/>
            <a:tailEnd type="triangle" w="lg" len="med"/>
          </a:ln>
          <a:extLst>
            <a:ext uri="{909E8E84-426E-40dd-AFC4-6F175D3DCCD1}">
              <a14:hiddenFill xmlns="" xmlns:a14="http://schemas.microsoft.com/office/drawing/2010/main">
                <a:solidFill>
                  <a:srgbClr val="FFFFFF"/>
                </a:solidFill>
              </a14:hiddenFill>
            </a:ext>
          </a:extLst>
        </p:spPr>
        <p:txBody>
          <a:bodyPr wrap="none"/>
          <a:lstStyle/>
          <a:p>
            <a:endParaRPr lang="en-US" sz="2400"/>
          </a:p>
        </p:txBody>
      </p:sp>
    </p:spTree>
    <p:extLst>
      <p:ext uri="{BB962C8B-B14F-4D97-AF65-F5344CB8AC3E}">
        <p14:creationId xmlns:p14="http://schemas.microsoft.com/office/powerpoint/2010/main" val="1806298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1505" name="Title 1"/>
          <p:cNvSpPr>
            <a:spLocks noGrp="1"/>
          </p:cNvSpPr>
          <p:nvPr>
            <p:ph type="title"/>
          </p:nvPr>
        </p:nvSpPr>
        <p:spPr>
          <a:xfrm>
            <a:off x="203200" y="-113371"/>
            <a:ext cx="10769600" cy="914400"/>
          </a:xfrm>
        </p:spPr>
        <p:txBody>
          <a:bodyPr/>
          <a:lstStyle/>
          <a:p>
            <a:r>
              <a:rPr lang="en-US" sz="3733" dirty="0">
                <a:solidFill>
                  <a:schemeClr val="accent4">
                    <a:lumMod val="50000"/>
                  </a:schemeClr>
                </a:solidFill>
                <a:latin typeface="Tahoma" charset="0"/>
                <a:ea typeface="ＭＳ Ｐゴシック" charset="0"/>
                <a:cs typeface="ＭＳ Ｐゴシック" charset="0"/>
              </a:rPr>
              <a:t>Example 2:   </a:t>
            </a:r>
            <a:r>
              <a:rPr lang="ja-JP" altLang="en-US" sz="3733" dirty="0">
                <a:solidFill>
                  <a:schemeClr val="accent4">
                    <a:lumMod val="50000"/>
                  </a:schemeClr>
                </a:solidFill>
                <a:latin typeface="Tahoma" charset="0"/>
                <a:ea typeface="ＭＳ Ｐゴシック" charset="0"/>
                <a:cs typeface="ＭＳ Ｐゴシック" charset="0"/>
              </a:rPr>
              <a:t>“</a:t>
            </a:r>
            <a:r>
              <a:rPr lang="en-US" altLang="ja-JP" sz="3733" dirty="0">
                <a:solidFill>
                  <a:schemeClr val="accent4">
                    <a:lumMod val="50000"/>
                  </a:schemeClr>
                </a:solidFill>
                <a:latin typeface="Tahoma" charset="0"/>
                <a:ea typeface="ＭＳ Ｐゴシック" charset="0"/>
                <a:cs typeface="ＭＳ Ｐゴシック" charset="0"/>
              </a:rPr>
              <a:t>secure</a:t>
            </a:r>
            <a:r>
              <a:rPr lang="ja-JP" altLang="en-US" sz="3733" dirty="0">
                <a:solidFill>
                  <a:schemeClr val="accent4">
                    <a:lumMod val="50000"/>
                  </a:schemeClr>
                </a:solidFill>
                <a:latin typeface="Tahoma" charset="0"/>
                <a:ea typeface="ＭＳ Ｐゴシック" charset="0"/>
                <a:cs typeface="ＭＳ Ｐゴシック" charset="0"/>
              </a:rPr>
              <a:t>”</a:t>
            </a:r>
            <a:r>
              <a:rPr lang="en-US" altLang="ja-JP" sz="3733" dirty="0">
                <a:solidFill>
                  <a:schemeClr val="accent4">
                    <a:lumMod val="50000"/>
                  </a:schemeClr>
                </a:solidFill>
                <a:latin typeface="Tahoma" charset="0"/>
                <a:ea typeface="ＭＳ Ｐゴシック" charset="0"/>
                <a:cs typeface="ＭＳ Ｐゴシック" charset="0"/>
              </a:rPr>
              <a:t> cookies are not secure</a:t>
            </a:r>
            <a:endParaRPr lang="en-US" sz="3733" dirty="0">
              <a:solidFill>
                <a:schemeClr val="accent4">
                  <a:lumMod val="50000"/>
                </a:schemeClr>
              </a:solidFill>
              <a:latin typeface="Tahoma" charset="0"/>
              <a:ea typeface="ＭＳ Ｐゴシック" charset="0"/>
              <a:cs typeface="ＭＳ Ｐゴシック" charset="0"/>
            </a:endParaRPr>
          </a:p>
        </p:txBody>
      </p:sp>
      <p:sp>
        <p:nvSpPr>
          <p:cNvPr id="14339" name="Content Placeholder 2" descr="Rectangle: Click to edit Master text styles&#10;Second level&#10;Third level&#10;Fourth level&#10;Fifth level"/>
          <p:cNvSpPr>
            <a:spLocks noGrp="1"/>
          </p:cNvSpPr>
          <p:nvPr>
            <p:ph idx="1"/>
          </p:nvPr>
        </p:nvSpPr>
        <p:spPr>
          <a:xfrm>
            <a:off x="508001" y="1193800"/>
            <a:ext cx="11087100" cy="5537200"/>
          </a:xfrm>
        </p:spPr>
        <p:txBody>
          <a:bodyPr>
            <a:normAutofit lnSpcReduction="10000"/>
          </a:bodyPr>
          <a:lstStyle/>
          <a:p>
            <a:pPr marL="0" indent="0">
              <a:buNone/>
            </a:pPr>
            <a:r>
              <a:rPr lang="en-US" dirty="0">
                <a:ea typeface="ＭＳ Ｐゴシック" charset="0"/>
                <a:cs typeface="ＭＳ Ｐゴシック" charset="0"/>
              </a:rPr>
              <a:t>Alice logs in at    </a:t>
            </a:r>
            <a:r>
              <a:rPr lang="en-US" b="1" dirty="0">
                <a:solidFill>
                  <a:srgbClr val="000090"/>
                </a:solidFill>
                <a:ea typeface="ＭＳ Ｐゴシック" charset="0"/>
                <a:cs typeface="ＭＳ Ｐゴシック" charset="0"/>
              </a:rPr>
              <a:t>https</a:t>
            </a:r>
            <a:r>
              <a:rPr lang="en-US" dirty="0">
                <a:solidFill>
                  <a:srgbClr val="000090"/>
                </a:solidFill>
                <a:ea typeface="ＭＳ Ｐゴシック" charset="0"/>
                <a:cs typeface="ＭＳ Ｐゴシック" charset="0"/>
              </a:rPr>
              <a:t>://</a:t>
            </a:r>
            <a:r>
              <a:rPr lang="en-US" dirty="0" err="1">
                <a:solidFill>
                  <a:srgbClr val="000090"/>
                </a:solidFill>
                <a:ea typeface="ＭＳ Ｐゴシック" charset="0"/>
                <a:cs typeface="ＭＳ Ｐゴシック" charset="0"/>
              </a:rPr>
              <a:t>accounts.google.com</a:t>
            </a:r>
            <a:endParaRPr lang="en-US" dirty="0">
              <a:solidFill>
                <a:srgbClr val="000090"/>
              </a:solidFill>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a:p>
            <a:pPr marL="0" indent="0">
              <a:buNone/>
            </a:pPr>
            <a:r>
              <a:rPr lang="en-US" dirty="0">
                <a:ea typeface="ＭＳ Ｐゴシック" charset="0"/>
                <a:cs typeface="ＭＳ Ｐゴシック" charset="0"/>
              </a:rPr>
              <a:t>Alice visits     </a:t>
            </a:r>
            <a:r>
              <a:rPr lang="en-US" b="1" dirty="0">
                <a:solidFill>
                  <a:srgbClr val="000090"/>
                </a:solidFill>
                <a:ea typeface="ＭＳ Ｐゴシック" charset="0"/>
                <a:cs typeface="ＭＳ Ｐゴシック" charset="0"/>
              </a:rPr>
              <a:t>http</a:t>
            </a:r>
            <a:r>
              <a:rPr lang="en-US" dirty="0">
                <a:solidFill>
                  <a:srgbClr val="000090"/>
                </a:solidFill>
                <a:ea typeface="ＭＳ Ｐゴシック" charset="0"/>
                <a:cs typeface="ＭＳ Ｐゴシック" charset="0"/>
              </a:rPr>
              <a:t>://</a:t>
            </a:r>
            <a:r>
              <a:rPr lang="en-US" dirty="0" err="1">
                <a:solidFill>
                  <a:srgbClr val="000090"/>
                </a:solidFill>
                <a:ea typeface="ＭＳ Ｐゴシック" charset="0"/>
                <a:cs typeface="ＭＳ Ｐゴシック" charset="0"/>
              </a:rPr>
              <a:t>www.google.com</a:t>
            </a:r>
            <a:r>
              <a:rPr lang="en-US" dirty="0">
                <a:solidFill>
                  <a:srgbClr val="000090"/>
                </a:solidFill>
                <a:ea typeface="ＭＳ Ｐゴシック" charset="0"/>
                <a:cs typeface="ＭＳ Ｐゴシック" charset="0"/>
              </a:rPr>
              <a:t>    </a:t>
            </a:r>
            <a:r>
              <a:rPr lang="en-US" dirty="0">
                <a:ea typeface="ＭＳ Ｐゴシック" charset="0"/>
                <a:cs typeface="ＭＳ Ｐゴシック" charset="0"/>
              </a:rPr>
              <a:t>(cleartext)</a:t>
            </a:r>
          </a:p>
          <a:p>
            <a:r>
              <a:rPr lang="en-US" dirty="0">
                <a:ea typeface="ＭＳ Ｐゴシック" charset="0"/>
              </a:rPr>
              <a:t>Network attacker can inject into response</a:t>
            </a:r>
          </a:p>
          <a:p>
            <a:pPr lvl="1">
              <a:buFont typeface="Wingdings" charset="0"/>
              <a:buNone/>
            </a:pPr>
            <a:r>
              <a:rPr lang="en-US" dirty="0">
                <a:ea typeface="ＭＳ Ｐゴシック" charset="0"/>
              </a:rPr>
              <a:t>			</a:t>
            </a:r>
            <a:r>
              <a:rPr lang="en-US" b="1" dirty="0">
                <a:solidFill>
                  <a:srgbClr val="000090"/>
                </a:solidFill>
                <a:ea typeface="ＭＳ Ｐゴシック" charset="0"/>
              </a:rPr>
              <a:t>Set-Cookie:  SSID=</a:t>
            </a:r>
            <a:r>
              <a:rPr lang="en-US" b="1" dirty="0" err="1">
                <a:solidFill>
                  <a:srgbClr val="000090"/>
                </a:solidFill>
                <a:ea typeface="ＭＳ Ｐゴシック" charset="0"/>
              </a:rPr>
              <a:t>badguy</a:t>
            </a:r>
            <a:r>
              <a:rPr lang="en-US" b="1" dirty="0">
                <a:solidFill>
                  <a:srgbClr val="000090"/>
                </a:solidFill>
                <a:ea typeface="ＭＳ Ｐゴシック" charset="0"/>
              </a:rPr>
              <a:t>; secure</a:t>
            </a:r>
          </a:p>
          <a:p>
            <a:pPr>
              <a:buFont typeface="Wingdings" charset="0"/>
              <a:buNone/>
            </a:pPr>
            <a:r>
              <a:rPr lang="en-US" dirty="0">
                <a:ea typeface="ＭＳ Ｐゴシック" charset="0"/>
              </a:rPr>
              <a:t>	and overwrite secure cookie</a:t>
            </a:r>
          </a:p>
          <a:p>
            <a:pPr marL="0" indent="0">
              <a:spcBef>
                <a:spcPts val="4000"/>
              </a:spcBef>
              <a:buNone/>
            </a:pPr>
            <a:r>
              <a:rPr lang="en-US" dirty="0">
                <a:ea typeface="ＭＳ Ｐゴシック" charset="0"/>
                <a:cs typeface="ＭＳ Ｐゴシック" charset="0"/>
              </a:rPr>
              <a:t>Problem:   network attacker can re-write HTTPS cookies !</a:t>
            </a:r>
          </a:p>
          <a:p>
            <a:pPr lvl="1">
              <a:buFont typeface="Arial" charset="0"/>
              <a:buChar char="•"/>
            </a:pPr>
            <a:r>
              <a:rPr lang="en-US" dirty="0">
                <a:ea typeface="ＭＳ Ｐゴシック" charset="0"/>
                <a:cs typeface="ＭＳ Ｐゴシック" charset="0"/>
              </a:rPr>
              <a:t>HTTPS cookie value cannot be trusted</a:t>
            </a:r>
          </a:p>
          <a:p>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
        <p:nvSpPr>
          <p:cNvPr id="7" name="Rounded Rectangle 6"/>
          <p:cNvSpPr>
            <a:spLocks noChangeArrowheads="1"/>
          </p:cNvSpPr>
          <p:nvPr/>
        </p:nvSpPr>
        <p:spPr bwMode="auto">
          <a:xfrm>
            <a:off x="203200" y="3361267"/>
            <a:ext cx="11176000" cy="1828800"/>
          </a:xfrm>
          <a:prstGeom prst="roundRect">
            <a:avLst>
              <a:gd name="adj" fmla="val 16667"/>
            </a:avLst>
          </a:prstGeom>
          <a:noFill/>
          <a:ln w="12700">
            <a:solidFill>
              <a:schemeClr val="tx1"/>
            </a:solidFill>
            <a:round/>
            <a:headEnd/>
            <a:tailEnd type="triangle" w="lg" len="med"/>
          </a:ln>
          <a:extLst>
            <a:ext uri="{909E8E84-426E-40dd-AFC4-6F175D3DCCD1}">
              <a14:hiddenFill xmlns="" xmlns:a14="http://schemas.microsoft.com/office/drawing/2010/main">
                <a:solidFill>
                  <a:srgbClr val="FFFFFF"/>
                </a:solidFill>
              </a14:hiddenFill>
            </a:ext>
          </a:extLst>
        </p:spPr>
        <p:txBody>
          <a:bodyPr wrap="none"/>
          <a:lstStyle/>
          <a:p>
            <a:endParaRPr lang="en-US" sz="2400"/>
          </a:p>
        </p:txBody>
      </p:sp>
      <p:sp>
        <p:nvSpPr>
          <p:cNvPr id="21509" name="Rectangle 7"/>
          <p:cNvSpPr>
            <a:spLocks noChangeArrowheads="1"/>
          </p:cNvSpPr>
          <p:nvPr/>
        </p:nvSpPr>
        <p:spPr bwMode="auto">
          <a:xfrm>
            <a:off x="9245600" y="2846389"/>
            <a:ext cx="2946400" cy="277812"/>
          </a:xfrm>
          <a:prstGeom prst="rect">
            <a:avLst/>
          </a:prstGeom>
          <a:solidFill>
            <a:schemeClr val="bg1"/>
          </a:solidFill>
          <a:ln>
            <a:noFill/>
          </a:ln>
          <a:extLst>
            <a:ext uri="{91240B29-F687-4f45-9708-019B960494DF}">
              <a14:hiddenLine xmlns="" xmlns:a14="http://schemas.microsoft.com/office/drawing/2010/main" w="12700">
                <a:solidFill>
                  <a:srgbClr val="000000"/>
                </a:solidFill>
                <a:round/>
                <a:headEnd/>
                <a:tailEnd type="triangle" w="lg" len="med"/>
              </a14:hiddenLine>
            </a:ext>
          </a:extLst>
        </p:spPr>
        <p:txBody>
          <a:bodyPr wrap="none"/>
          <a:lstStyle/>
          <a:p>
            <a:endParaRPr lang="en-US" sz="2400"/>
          </a:p>
        </p:txBody>
      </p:sp>
      <p:sp>
        <p:nvSpPr>
          <p:cNvPr id="2" name="TextBox 1"/>
          <p:cNvSpPr txBox="1"/>
          <p:nvPr/>
        </p:nvSpPr>
        <p:spPr>
          <a:xfrm>
            <a:off x="827217" y="1716672"/>
            <a:ext cx="12201097" cy="1405256"/>
          </a:xfrm>
          <a:prstGeom prst="rect">
            <a:avLst/>
          </a:prstGeom>
          <a:noFill/>
        </p:spPr>
        <p:txBody>
          <a:bodyPr wrap="none" rtlCol="0">
            <a:spAutoFit/>
          </a:bodyPr>
          <a:lstStyle/>
          <a:p>
            <a:r>
              <a:rPr lang="en-US" sz="2133" dirty="0">
                <a:solidFill>
                  <a:srgbClr val="000090"/>
                </a:solidFill>
              </a:rPr>
              <a:t>set-cookie: </a:t>
            </a:r>
            <a:r>
              <a:rPr lang="en-US" sz="2133" b="1" dirty="0">
                <a:solidFill>
                  <a:srgbClr val="000090"/>
                </a:solidFill>
              </a:rPr>
              <a:t>SSID</a:t>
            </a:r>
            <a:r>
              <a:rPr lang="en-US" sz="2133" dirty="0">
                <a:solidFill>
                  <a:srgbClr val="000090"/>
                </a:solidFill>
              </a:rPr>
              <a:t>=A7_ESAgDpKYk5TGnf;  Domain=.google.com;  Path=/  ;</a:t>
            </a:r>
            <a:br>
              <a:rPr lang="en-US" sz="2133" dirty="0">
                <a:solidFill>
                  <a:srgbClr val="000090"/>
                </a:solidFill>
              </a:rPr>
            </a:br>
            <a:r>
              <a:rPr lang="en-US" sz="2133" dirty="0">
                <a:solidFill>
                  <a:srgbClr val="000090"/>
                </a:solidFill>
              </a:rPr>
              <a:t>			Expires=Wed, 09-Mar-2026 18:35:11 GMT;  </a:t>
            </a:r>
            <a:r>
              <a:rPr lang="en-US" sz="2133" b="1" dirty="0">
                <a:solidFill>
                  <a:srgbClr val="000090"/>
                </a:solidFill>
              </a:rPr>
              <a:t>Secure;  </a:t>
            </a:r>
            <a:r>
              <a:rPr lang="en-US" sz="2133" b="1" dirty="0" err="1">
                <a:solidFill>
                  <a:srgbClr val="000090"/>
                </a:solidFill>
              </a:rPr>
              <a:t>HttpOnly</a:t>
            </a:r>
            <a:endParaRPr lang="en-US" sz="2133" b="1" dirty="0">
              <a:solidFill>
                <a:srgbClr val="000090"/>
              </a:solidFill>
            </a:endParaRPr>
          </a:p>
          <a:p>
            <a:r>
              <a:rPr lang="en-US" sz="2133" dirty="0">
                <a:solidFill>
                  <a:srgbClr val="000090"/>
                </a:solidFill>
              </a:rPr>
              <a:t>set-cookie: </a:t>
            </a:r>
            <a:r>
              <a:rPr lang="en-US" sz="2133" b="1" dirty="0">
                <a:solidFill>
                  <a:srgbClr val="000090"/>
                </a:solidFill>
              </a:rPr>
              <a:t>SAPISID</a:t>
            </a:r>
            <a:r>
              <a:rPr lang="en-US" sz="2133" dirty="0">
                <a:solidFill>
                  <a:srgbClr val="000090"/>
                </a:solidFill>
              </a:rPr>
              <a:t>=wj1gYKLFy-RmWybP/ANtKMtPIHNambvdI4;  Domain=.</a:t>
            </a:r>
            <a:r>
              <a:rPr lang="en-US" sz="2133" dirty="0" err="1">
                <a:solidFill>
                  <a:srgbClr val="000090"/>
                </a:solidFill>
              </a:rPr>
              <a:t>google.com;Path</a:t>
            </a:r>
            <a:r>
              <a:rPr lang="en-US" sz="2133" dirty="0">
                <a:solidFill>
                  <a:srgbClr val="000090"/>
                </a:solidFill>
              </a:rPr>
              <a:t>=/  ;</a:t>
            </a:r>
            <a:br>
              <a:rPr lang="en-US" sz="2133" dirty="0">
                <a:solidFill>
                  <a:srgbClr val="000090"/>
                </a:solidFill>
              </a:rPr>
            </a:br>
            <a:r>
              <a:rPr lang="en-US" sz="2133" dirty="0">
                <a:solidFill>
                  <a:srgbClr val="000090"/>
                </a:solidFill>
              </a:rPr>
              <a:t>			Expires=Wed, 09-Mar-2026 18:35:11 GMT;  </a:t>
            </a:r>
            <a:r>
              <a:rPr lang="en-US" sz="2133" b="1" dirty="0">
                <a:solidFill>
                  <a:srgbClr val="000090"/>
                </a:solidFill>
              </a:rPr>
              <a:t>Secure</a:t>
            </a:r>
          </a:p>
        </p:txBody>
      </p:sp>
    </p:spTree>
    <p:extLst>
      <p:ext uri="{BB962C8B-B14F-4D97-AF65-F5344CB8AC3E}">
        <p14:creationId xmlns:p14="http://schemas.microsoft.com/office/powerpoint/2010/main" val="3270917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5601" name="Rectangle 2"/>
          <p:cNvSpPr>
            <a:spLocks noGrp="1" noChangeArrowheads="1"/>
          </p:cNvSpPr>
          <p:nvPr>
            <p:ph type="title" idx="4294967295"/>
          </p:nvPr>
        </p:nvSpPr>
        <p:spPr>
          <a:xfrm>
            <a:off x="107795" y="-152400"/>
            <a:ext cx="10972800" cy="1143000"/>
          </a:xfrm>
        </p:spPr>
        <p:txBody>
          <a:bodyPr anchor="ctr">
            <a:normAutofit/>
          </a:bodyPr>
          <a:lstStyle/>
          <a:p>
            <a:r>
              <a:rPr lang="en-US" sz="4000" dirty="0">
                <a:solidFill>
                  <a:schemeClr val="accent4">
                    <a:lumMod val="50000"/>
                  </a:schemeClr>
                </a:solidFill>
                <a:latin typeface="Tahoma" charset="0"/>
                <a:ea typeface="ＭＳ Ｐゴシック" charset="0"/>
                <a:cs typeface="ＭＳ Ｐゴシック" charset="0"/>
              </a:rPr>
              <a:t>Cookies have no integrity</a:t>
            </a:r>
          </a:p>
        </p:txBody>
      </p:sp>
      <p:sp>
        <p:nvSpPr>
          <p:cNvPr id="25602" name="Rectangle 3" descr="Rectangle: Click to edit Master text styles&#10;Second level&#10;Third level&#10;Fourth level&#10;Fifth level"/>
          <p:cNvSpPr>
            <a:spLocks noGrp="1" noChangeArrowheads="1"/>
          </p:cNvSpPr>
          <p:nvPr>
            <p:ph idx="4294967295"/>
          </p:nvPr>
        </p:nvSpPr>
        <p:spPr>
          <a:xfrm>
            <a:off x="406400" y="990600"/>
            <a:ext cx="11209867" cy="5867400"/>
          </a:xfrm>
        </p:spPr>
        <p:txBody>
          <a:bodyPr>
            <a:normAutofit lnSpcReduction="10000"/>
          </a:bodyPr>
          <a:lstStyle/>
          <a:p>
            <a:pPr marL="0" indent="0">
              <a:spcBef>
                <a:spcPct val="0"/>
              </a:spcBef>
              <a:spcAft>
                <a:spcPts val="800"/>
              </a:spcAft>
              <a:buNone/>
            </a:pPr>
            <a:r>
              <a:rPr lang="en-US" dirty="0">
                <a:ea typeface="ＭＳ Ｐゴシック" charset="0"/>
                <a:cs typeface="ＭＳ Ｐゴシック" charset="0"/>
              </a:rPr>
              <a:t>User can change and delete cookie values</a:t>
            </a:r>
          </a:p>
          <a:p>
            <a:pPr marL="761981" lvl="1">
              <a:spcBef>
                <a:spcPct val="0"/>
              </a:spcBef>
              <a:spcAft>
                <a:spcPts val="800"/>
              </a:spcAft>
              <a:buFont typeface="Arial" charset="0"/>
              <a:buChar char="•"/>
            </a:pPr>
            <a:r>
              <a:rPr lang="en-US" sz="2667" dirty="0">
                <a:ea typeface="ＭＳ Ｐゴシック" charset="0"/>
              </a:rPr>
              <a:t>Edit cookie database (FF:   </a:t>
            </a:r>
            <a:r>
              <a:rPr lang="en-US" sz="2667" dirty="0" err="1">
                <a:ea typeface="ＭＳ Ｐゴシック" charset="0"/>
              </a:rPr>
              <a:t>cookies.sqlite</a:t>
            </a:r>
            <a:r>
              <a:rPr lang="en-US" sz="2667" dirty="0">
                <a:ea typeface="ＭＳ Ｐゴシック" charset="0"/>
              </a:rPr>
              <a:t>)</a:t>
            </a:r>
          </a:p>
          <a:p>
            <a:pPr marL="761981" lvl="1">
              <a:spcBef>
                <a:spcPct val="0"/>
              </a:spcBef>
              <a:spcAft>
                <a:spcPts val="800"/>
              </a:spcAft>
              <a:buFont typeface="Arial" charset="0"/>
              <a:buChar char="•"/>
            </a:pPr>
            <a:r>
              <a:rPr lang="en-US" sz="2667" dirty="0">
                <a:ea typeface="ＭＳ Ｐゴシック" charset="0"/>
              </a:rPr>
              <a:t>Modify Cookie header   (FF:   </a:t>
            </a:r>
            <a:r>
              <a:rPr lang="en-US" sz="2667" dirty="0" err="1">
                <a:ea typeface="ＭＳ Ｐゴシック" charset="0"/>
              </a:rPr>
              <a:t>TamperData</a:t>
            </a:r>
            <a:r>
              <a:rPr lang="en-US" sz="2667" dirty="0">
                <a:ea typeface="ＭＳ Ｐゴシック" charset="0"/>
              </a:rPr>
              <a:t> extension)</a:t>
            </a:r>
          </a:p>
          <a:p>
            <a:pPr marL="0" indent="0">
              <a:spcBef>
                <a:spcPts val="3200"/>
              </a:spcBef>
              <a:spcAft>
                <a:spcPts val="800"/>
              </a:spcAft>
              <a:buNone/>
            </a:pPr>
            <a:r>
              <a:rPr lang="en-US" dirty="0">
                <a:ea typeface="ＭＳ Ｐゴシック" charset="0"/>
                <a:cs typeface="ＭＳ Ｐゴシック" charset="0"/>
              </a:rPr>
              <a:t>Silly example: shopping cart software</a:t>
            </a:r>
          </a:p>
          <a:p>
            <a:pPr marL="228594">
              <a:spcBef>
                <a:spcPct val="0"/>
              </a:spcBef>
              <a:spcAft>
                <a:spcPts val="800"/>
              </a:spcAft>
              <a:buNone/>
            </a:pPr>
            <a:r>
              <a:rPr lang="en-US" b="1" dirty="0">
                <a:solidFill>
                  <a:srgbClr val="009900"/>
                </a:solidFill>
                <a:ea typeface="ＭＳ Ｐゴシック" charset="0"/>
                <a:cs typeface="ＭＳ Ｐゴシック" charset="0"/>
              </a:rPr>
              <a:t>   	Set-cookie:	shopping-cart-total = 150</a:t>
            </a:r>
            <a:r>
              <a:rPr lang="en-US" dirty="0">
                <a:ea typeface="ＭＳ Ｐゴシック" charset="0"/>
                <a:cs typeface="ＭＳ Ｐゴシック" charset="0"/>
              </a:rPr>
              <a:t>   ($)</a:t>
            </a:r>
          </a:p>
          <a:p>
            <a:pPr marL="0" indent="0">
              <a:spcBef>
                <a:spcPts val="1600"/>
              </a:spcBef>
              <a:spcAft>
                <a:spcPts val="800"/>
              </a:spcAft>
              <a:buNone/>
              <a:tabLst>
                <a:tab pos="611702" algn="l"/>
              </a:tabLst>
            </a:pPr>
            <a:r>
              <a:rPr lang="en-US" dirty="0">
                <a:ea typeface="ＭＳ Ｐゴシック" charset="0"/>
                <a:cs typeface="ＭＳ Ｐゴシック" charset="0"/>
              </a:rPr>
              <a:t>	User edits cookie file  (cookie poisoning):</a:t>
            </a:r>
          </a:p>
          <a:p>
            <a:pPr marL="228594">
              <a:spcBef>
                <a:spcPct val="0"/>
              </a:spcBef>
              <a:spcAft>
                <a:spcPts val="800"/>
              </a:spcAft>
              <a:buNone/>
            </a:pPr>
            <a:r>
              <a:rPr lang="en-US" b="1" dirty="0">
                <a:solidFill>
                  <a:srgbClr val="009900"/>
                </a:solidFill>
                <a:ea typeface="ＭＳ Ｐゴシック" charset="0"/>
                <a:cs typeface="ＭＳ Ｐゴシック" charset="0"/>
              </a:rPr>
              <a:t>    	Cookie:	shopping-cart-total = 15</a:t>
            </a:r>
            <a:r>
              <a:rPr lang="en-US" dirty="0">
                <a:ea typeface="ＭＳ Ｐゴシック" charset="0"/>
                <a:cs typeface="ＭＳ Ｐゴシック" charset="0"/>
              </a:rPr>
              <a:t>     ($)</a:t>
            </a:r>
          </a:p>
          <a:p>
            <a:pPr marL="228594">
              <a:spcBef>
                <a:spcPts val="1600"/>
              </a:spcBef>
              <a:spcAft>
                <a:spcPts val="800"/>
              </a:spcAft>
              <a:buNone/>
            </a:pPr>
            <a:r>
              <a:rPr lang="en-US" dirty="0">
                <a:ea typeface="ＭＳ Ｐゴシック" charset="0"/>
                <a:cs typeface="ＭＳ Ｐゴシック" charset="0"/>
              </a:rPr>
              <a:t>Similar problem with hidden fields</a:t>
            </a:r>
          </a:p>
          <a:p>
            <a:pPr marL="761981" lvl="1">
              <a:spcBef>
                <a:spcPct val="0"/>
              </a:spcBef>
              <a:spcAft>
                <a:spcPts val="800"/>
              </a:spcAft>
              <a:buNone/>
            </a:pPr>
            <a:r>
              <a:rPr lang="en-US" dirty="0">
                <a:ea typeface="ＭＳ Ｐゴシック" charset="0"/>
              </a:rPr>
              <a:t>	</a:t>
            </a:r>
            <a:r>
              <a:rPr lang="en-US" sz="2667" b="1" dirty="0">
                <a:solidFill>
                  <a:srgbClr val="009900"/>
                </a:solidFill>
                <a:ea typeface="ＭＳ Ｐゴシック" charset="0"/>
              </a:rPr>
              <a:t>&lt;INPUT TYPE=</a:t>
            </a:r>
            <a:r>
              <a:rPr lang="ja-JP" altLang="en-US" sz="2667" b="1" dirty="0">
                <a:solidFill>
                  <a:srgbClr val="009900"/>
                </a:solidFill>
                <a:ea typeface="ＭＳ Ｐゴシック" charset="0"/>
              </a:rPr>
              <a:t>“</a:t>
            </a:r>
            <a:r>
              <a:rPr lang="en-US" altLang="ja-JP" sz="2667" b="1" dirty="0">
                <a:solidFill>
                  <a:srgbClr val="009900"/>
                </a:solidFill>
                <a:ea typeface="ＭＳ Ｐゴシック" charset="0"/>
              </a:rPr>
              <a:t>hidden</a:t>
            </a:r>
            <a:r>
              <a:rPr lang="ja-JP" altLang="en-US" sz="2667" b="1" dirty="0">
                <a:solidFill>
                  <a:srgbClr val="009900"/>
                </a:solidFill>
                <a:ea typeface="ＭＳ Ｐゴシック" charset="0"/>
              </a:rPr>
              <a:t>”</a:t>
            </a:r>
            <a:r>
              <a:rPr lang="en-US" altLang="ja-JP" sz="2667" b="1" dirty="0">
                <a:solidFill>
                  <a:srgbClr val="009900"/>
                </a:solidFill>
                <a:ea typeface="ＭＳ Ｐゴシック" charset="0"/>
              </a:rPr>
              <a:t> NAME=price VALUE=</a:t>
            </a:r>
            <a:r>
              <a:rPr lang="ja-JP" altLang="en-US" sz="2667" b="1" dirty="0">
                <a:solidFill>
                  <a:srgbClr val="009900"/>
                </a:solidFill>
                <a:ea typeface="ＭＳ Ｐゴシック" charset="0"/>
              </a:rPr>
              <a:t>“</a:t>
            </a:r>
            <a:r>
              <a:rPr lang="en-US" altLang="ja-JP" sz="2667" b="1" dirty="0">
                <a:solidFill>
                  <a:srgbClr val="009900"/>
                </a:solidFill>
                <a:ea typeface="ＭＳ Ｐゴシック" charset="0"/>
              </a:rPr>
              <a:t>150</a:t>
            </a:r>
            <a:r>
              <a:rPr lang="ja-JP" altLang="en-US" sz="2667" b="1" dirty="0">
                <a:solidFill>
                  <a:srgbClr val="009900"/>
                </a:solidFill>
                <a:ea typeface="ＭＳ Ｐゴシック" charset="0"/>
              </a:rPr>
              <a:t>”</a:t>
            </a:r>
            <a:r>
              <a:rPr lang="en-US" altLang="ja-JP" sz="2667" b="1" dirty="0">
                <a:solidFill>
                  <a:srgbClr val="009900"/>
                </a:solidFill>
                <a:ea typeface="ＭＳ Ｐゴシック" charset="0"/>
              </a:rPr>
              <a:t>&gt;</a:t>
            </a:r>
            <a:endParaRPr lang="en-US" sz="2667" dirty="0">
              <a:ea typeface="ＭＳ Ｐゴシック" charset="0"/>
            </a:endParaRPr>
          </a:p>
        </p:txBody>
      </p:sp>
      <p:sp>
        <p:nvSpPr>
          <p:cNvPr id="25603" name="Slide Number Placeholder 3"/>
          <p:cNvSpPr txBox="1">
            <a:spLocks noGrp="1"/>
          </p:cNvSpPr>
          <p:nvPr/>
        </p:nvSpPr>
        <p:spPr bwMode="auto">
          <a:xfrm>
            <a:off x="11650134" y="6616701"/>
            <a:ext cx="474133" cy="24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algn="ctr"/>
            <a:fld id="{B04F62A7-5F6E-AD40-A394-DA00A9642C2D}" type="slidenum">
              <a:rPr lang="en-GB" sz="1333" b="1">
                <a:solidFill>
                  <a:schemeClr val="bg1"/>
                </a:solidFill>
                <a:latin typeface="Times" charset="0"/>
              </a:rPr>
              <a:pPr algn="ctr"/>
              <a:t>53</a:t>
            </a:fld>
            <a:endParaRPr lang="en-GB" sz="1333" b="1">
              <a:solidFill>
                <a:schemeClr val="bg1"/>
              </a:solidFill>
              <a:latin typeface="Times" charset="0"/>
            </a:endParaRPr>
          </a:p>
        </p:txBody>
      </p:sp>
    </p:spTree>
    <p:extLst>
      <p:ext uri="{BB962C8B-B14F-4D97-AF65-F5344CB8AC3E}">
        <p14:creationId xmlns:p14="http://schemas.microsoft.com/office/powerpoint/2010/main" val="6604725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9697" name="Title 1"/>
          <p:cNvSpPr>
            <a:spLocks noGrp="1"/>
          </p:cNvSpPr>
          <p:nvPr>
            <p:ph type="title"/>
          </p:nvPr>
        </p:nvSpPr>
        <p:spPr>
          <a:xfrm>
            <a:off x="154878" y="-38100"/>
            <a:ext cx="10769600" cy="914400"/>
          </a:xfrm>
        </p:spPr>
        <p:txBody>
          <a:bodyPr/>
          <a:lstStyle/>
          <a:p>
            <a:r>
              <a:rPr lang="en-US" dirty="0">
                <a:solidFill>
                  <a:schemeClr val="accent4">
                    <a:lumMod val="50000"/>
                  </a:schemeClr>
                </a:solidFill>
                <a:latin typeface="Tahoma" charset="0"/>
                <a:ea typeface="ＭＳ Ｐゴシック" charset="0"/>
                <a:cs typeface="ＭＳ Ｐゴシック" charset="0"/>
              </a:rPr>
              <a:t>Solution:   cryptographic checksums</a:t>
            </a:r>
          </a:p>
        </p:txBody>
      </p:sp>
      <p:sp>
        <p:nvSpPr>
          <p:cNvPr id="16" name="TextBox 15"/>
          <p:cNvSpPr txBox="1">
            <a:spLocks noChangeArrowheads="1"/>
          </p:cNvSpPr>
          <p:nvPr/>
        </p:nvSpPr>
        <p:spPr bwMode="auto">
          <a:xfrm>
            <a:off x="304801" y="6045120"/>
            <a:ext cx="10006329"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sz="2667" dirty="0">
                <a:latin typeface="+mn-lt"/>
              </a:rPr>
              <a:t> Binding to session-id (SID) makes it harder to </a:t>
            </a:r>
            <a:r>
              <a:rPr lang="en-US" altLang="ja-JP" sz="2667" dirty="0">
                <a:latin typeface="+mn-lt"/>
              </a:rPr>
              <a:t>replay old cookies</a:t>
            </a:r>
            <a:endParaRPr lang="en-US" sz="2667" dirty="0">
              <a:latin typeface="+mn-lt"/>
            </a:endParaRPr>
          </a:p>
        </p:txBody>
      </p:sp>
      <p:sp>
        <p:nvSpPr>
          <p:cNvPr id="29699" name="TextBox 17"/>
          <p:cNvSpPr txBox="1">
            <a:spLocks noChangeArrowheads="1"/>
          </p:cNvSpPr>
          <p:nvPr/>
        </p:nvSpPr>
        <p:spPr bwMode="auto">
          <a:xfrm>
            <a:off x="609601" y="1295400"/>
            <a:ext cx="10891571" cy="12182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sz="3200" dirty="0">
                <a:latin typeface="+mn-lt"/>
              </a:rPr>
              <a:t>Goal:    data integrity</a:t>
            </a:r>
          </a:p>
          <a:p>
            <a:pPr eaLnBrk="1" hangingPunct="1">
              <a:spcBef>
                <a:spcPts val="1067"/>
              </a:spcBef>
            </a:pPr>
            <a:r>
              <a:rPr lang="en-US" sz="3200" dirty="0">
                <a:latin typeface="+mn-lt"/>
              </a:rPr>
              <a:t>     Requires server-side secret key  k  unknown to browser</a:t>
            </a:r>
          </a:p>
        </p:txBody>
      </p:sp>
      <p:grpSp>
        <p:nvGrpSpPr>
          <p:cNvPr id="29700" name="Group 18"/>
          <p:cNvGrpSpPr>
            <a:grpSpLocks/>
          </p:cNvGrpSpPr>
          <p:nvPr/>
        </p:nvGrpSpPr>
        <p:grpSpPr bwMode="auto">
          <a:xfrm>
            <a:off x="914400" y="3581400"/>
            <a:ext cx="2032000" cy="1219200"/>
            <a:chOff x="1066800" y="1828800"/>
            <a:chExt cx="1524000" cy="1219200"/>
          </a:xfrm>
        </p:grpSpPr>
        <p:sp>
          <p:nvSpPr>
            <p:cNvPr id="20" name="Rectangle 15"/>
            <p:cNvSpPr>
              <a:spLocks noChangeArrowheads="1"/>
            </p:cNvSpPr>
            <p:nvPr/>
          </p:nvSpPr>
          <p:spPr bwMode="auto">
            <a:xfrm>
              <a:off x="1447800" y="1828800"/>
              <a:ext cx="1128713" cy="838200"/>
            </a:xfrm>
            <a:prstGeom prst="rect">
              <a:avLst/>
            </a:prstGeom>
            <a:solidFill>
              <a:schemeClr val="accent1"/>
            </a:solidFill>
            <a:ln w="9525">
              <a:solidFill>
                <a:schemeClr val="tx1"/>
              </a:solidFill>
              <a:miter lim="800000"/>
              <a:headEnd/>
              <a:tailEnd/>
            </a:ln>
            <a:effectLst/>
          </p:spPr>
          <p:txBody>
            <a:bodyPr wrap="none" anchor="ctr"/>
            <a:lstStyle/>
            <a:p>
              <a:pPr>
                <a:defRPr/>
              </a:pPr>
              <a:endParaRPr lang="en-US" sz="2400"/>
            </a:p>
          </p:txBody>
        </p:sp>
        <p:sp>
          <p:nvSpPr>
            <p:cNvPr id="21" name="AutoShape 16"/>
            <p:cNvSpPr>
              <a:spLocks noChangeArrowheads="1"/>
            </p:cNvSpPr>
            <p:nvPr/>
          </p:nvSpPr>
          <p:spPr bwMode="auto">
            <a:xfrm>
              <a:off x="1547813" y="1928813"/>
              <a:ext cx="914400" cy="6096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eaLnBrk="0" hangingPunct="0">
                <a:spcBef>
                  <a:spcPct val="20000"/>
                </a:spcBef>
                <a:buClr>
                  <a:schemeClr val="accent2"/>
                </a:buClr>
                <a:defRPr/>
              </a:pPr>
              <a:r>
                <a:rPr lang="en-US" sz="2400" b="1" dirty="0">
                  <a:solidFill>
                    <a:schemeClr val="bg1"/>
                  </a:solidFill>
                </a:rPr>
                <a:t>Browser</a:t>
              </a:r>
            </a:p>
          </p:txBody>
        </p:sp>
        <p:sp>
          <p:nvSpPr>
            <p:cNvPr id="22" name="AutoShape 17"/>
            <p:cNvSpPr>
              <a:spLocks noChangeArrowheads="1"/>
            </p:cNvSpPr>
            <p:nvPr/>
          </p:nvSpPr>
          <p:spPr bwMode="auto">
            <a:xfrm>
              <a:off x="1066800" y="2667000"/>
              <a:ext cx="1524000" cy="228600"/>
            </a:xfrm>
            <a:prstGeom prst="parallelogram">
              <a:avLst>
                <a:gd name="adj" fmla="val 166667"/>
              </a:avLst>
            </a:prstGeom>
            <a:solidFill>
              <a:schemeClr val="accent1"/>
            </a:solidFill>
            <a:ln w="9525">
              <a:solidFill>
                <a:schemeClr val="tx1"/>
              </a:solidFill>
              <a:miter lim="800000"/>
              <a:headEnd/>
              <a:tailEnd/>
            </a:ln>
            <a:effectLst/>
          </p:spPr>
          <p:txBody>
            <a:bodyPr wrap="none" anchor="ctr"/>
            <a:lstStyle/>
            <a:p>
              <a:pPr>
                <a:defRPr/>
              </a:pPr>
              <a:endParaRPr lang="en-US" sz="2400"/>
            </a:p>
          </p:txBody>
        </p:sp>
        <p:sp>
          <p:nvSpPr>
            <p:cNvPr id="23" name="Rectangle 18"/>
            <p:cNvSpPr>
              <a:spLocks noChangeArrowheads="1"/>
            </p:cNvSpPr>
            <p:nvPr/>
          </p:nvSpPr>
          <p:spPr bwMode="auto">
            <a:xfrm>
              <a:off x="1066800" y="2895600"/>
              <a:ext cx="1143000" cy="152400"/>
            </a:xfrm>
            <a:prstGeom prst="rect">
              <a:avLst/>
            </a:prstGeom>
            <a:solidFill>
              <a:schemeClr val="accent1"/>
            </a:solidFill>
            <a:ln w="9525">
              <a:solidFill>
                <a:schemeClr val="tx1"/>
              </a:solidFill>
              <a:miter lim="800000"/>
              <a:headEnd/>
              <a:tailEnd/>
            </a:ln>
            <a:effectLst/>
          </p:spPr>
          <p:txBody>
            <a:bodyPr wrap="none" anchor="ctr"/>
            <a:lstStyle/>
            <a:p>
              <a:pPr>
                <a:defRPr/>
              </a:pPr>
              <a:endParaRPr lang="en-US" sz="2400"/>
            </a:p>
          </p:txBody>
        </p:sp>
        <p:sp>
          <p:nvSpPr>
            <p:cNvPr id="24" name="Freeform 19"/>
            <p:cNvSpPr>
              <a:spLocks/>
            </p:cNvSpPr>
            <p:nvPr/>
          </p:nvSpPr>
          <p:spPr bwMode="auto">
            <a:xfrm>
              <a:off x="2190750" y="2662238"/>
              <a:ext cx="400050" cy="385762"/>
            </a:xfrm>
            <a:custGeom>
              <a:avLst/>
              <a:gdLst/>
              <a:ahLst/>
              <a:cxnLst>
                <a:cxn ang="0">
                  <a:pos x="0" y="243"/>
                </a:cxn>
                <a:cxn ang="0">
                  <a:pos x="252" y="81"/>
                </a:cxn>
                <a:cxn ang="0">
                  <a:pos x="249" y="0"/>
                </a:cxn>
                <a:cxn ang="0">
                  <a:pos x="0" y="147"/>
                </a:cxn>
                <a:cxn ang="0">
                  <a:pos x="0" y="243"/>
                </a:cxn>
              </a:cxnLst>
              <a:rect l="0" t="0" r="r" b="b"/>
              <a:pathLst>
                <a:path w="252" h="243">
                  <a:moveTo>
                    <a:pt x="0" y="243"/>
                  </a:moveTo>
                  <a:lnTo>
                    <a:pt x="252" y="81"/>
                  </a:lnTo>
                  <a:lnTo>
                    <a:pt x="249" y="0"/>
                  </a:lnTo>
                  <a:lnTo>
                    <a:pt x="0" y="147"/>
                  </a:lnTo>
                  <a:lnTo>
                    <a:pt x="0" y="243"/>
                  </a:lnTo>
                  <a:close/>
                </a:path>
              </a:pathLst>
            </a:custGeom>
            <a:solidFill>
              <a:schemeClr val="accent1"/>
            </a:solidFill>
            <a:ln w="9525" cap="flat" cmpd="sng">
              <a:solidFill>
                <a:schemeClr val="tx1"/>
              </a:solidFill>
              <a:prstDash val="solid"/>
              <a:round/>
              <a:headEnd type="none" w="med" len="med"/>
              <a:tailEnd type="none" w="med" len="med"/>
            </a:ln>
            <a:effectLst/>
          </p:spPr>
          <p:txBody>
            <a:bodyPr anchor="ctr"/>
            <a:lstStyle/>
            <a:p>
              <a:pPr>
                <a:defRPr/>
              </a:pPr>
              <a:endParaRPr lang="en-US" sz="2400"/>
            </a:p>
          </p:txBody>
        </p:sp>
      </p:grpSp>
      <p:sp>
        <p:nvSpPr>
          <p:cNvPr id="25" name="AutoShape 20"/>
          <p:cNvSpPr>
            <a:spLocks noChangeArrowheads="1"/>
          </p:cNvSpPr>
          <p:nvPr/>
        </p:nvSpPr>
        <p:spPr bwMode="auto">
          <a:xfrm>
            <a:off x="9753600" y="3505201"/>
            <a:ext cx="1625600" cy="1271588"/>
          </a:xfrm>
          <a:prstGeom prst="can">
            <a:avLst>
              <a:gd name="adj" fmla="val 26074"/>
            </a:avLst>
          </a:prstGeom>
          <a:solidFill>
            <a:schemeClr val="accent1"/>
          </a:solidFill>
          <a:ln w="9525">
            <a:solidFill>
              <a:schemeClr val="tx1"/>
            </a:solidFill>
            <a:round/>
            <a:headEnd/>
            <a:tailEnd/>
          </a:ln>
          <a:effectLst/>
        </p:spPr>
        <p:txBody>
          <a:bodyPr wrap="none" anchor="ctr"/>
          <a:lstStyle/>
          <a:p>
            <a:pPr algn="ctr" eaLnBrk="0" hangingPunct="0">
              <a:spcBef>
                <a:spcPct val="20000"/>
              </a:spcBef>
              <a:buClr>
                <a:schemeClr val="accent2"/>
              </a:buClr>
              <a:defRPr/>
            </a:pPr>
            <a:r>
              <a:rPr lang="en-US" sz="3200" dirty="0">
                <a:solidFill>
                  <a:srgbClr val="FFFFFF"/>
                </a:solidFill>
              </a:rPr>
              <a:t>Server</a:t>
            </a:r>
          </a:p>
        </p:txBody>
      </p:sp>
      <p:sp>
        <p:nvSpPr>
          <p:cNvPr id="29702" name="TextBox 28"/>
          <p:cNvSpPr txBox="1">
            <a:spLocks noChangeArrowheads="1"/>
          </p:cNvSpPr>
          <p:nvPr/>
        </p:nvSpPr>
        <p:spPr bwMode="auto">
          <a:xfrm>
            <a:off x="11486099" y="3667125"/>
            <a:ext cx="423514" cy="66678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sz="3733" dirty="0">
                <a:solidFill>
                  <a:srgbClr val="FF0000"/>
                </a:solidFill>
              </a:rPr>
              <a:t>k</a:t>
            </a:r>
          </a:p>
        </p:txBody>
      </p:sp>
      <p:grpSp>
        <p:nvGrpSpPr>
          <p:cNvPr id="3" name="Group 41"/>
          <p:cNvGrpSpPr>
            <a:grpSpLocks/>
          </p:cNvGrpSpPr>
          <p:nvPr/>
        </p:nvGrpSpPr>
        <p:grpSpPr bwMode="auto">
          <a:xfrm>
            <a:off x="3028953" y="3733797"/>
            <a:ext cx="6826249" cy="461669"/>
            <a:chOff x="2195514" y="3733800"/>
            <a:chExt cx="5119687" cy="461727"/>
          </a:xfrm>
        </p:grpSpPr>
        <p:sp>
          <p:nvSpPr>
            <p:cNvPr id="26" name="Text Box 22"/>
            <p:cNvSpPr txBox="1">
              <a:spLocks noChangeArrowheads="1"/>
            </p:cNvSpPr>
            <p:nvPr/>
          </p:nvSpPr>
          <p:spPr bwMode="auto">
            <a:xfrm>
              <a:off x="2581596" y="3733804"/>
              <a:ext cx="2362330" cy="461723"/>
            </a:xfrm>
            <a:prstGeom prst="rect">
              <a:avLst/>
            </a:prstGeom>
            <a:noFill/>
            <a:ln w="9525">
              <a:noFill/>
              <a:miter lim="800000"/>
              <a:headEnd/>
              <a:tailEnd/>
            </a:ln>
            <a:effectLst/>
          </p:spPr>
          <p:txBody>
            <a:bodyPr wrap="none">
              <a:spAutoFit/>
            </a:bodyPr>
            <a:lstStyle/>
            <a:p>
              <a:pPr eaLnBrk="0" hangingPunct="0">
                <a:spcBef>
                  <a:spcPct val="20000"/>
                </a:spcBef>
                <a:buClr>
                  <a:schemeClr val="accent2"/>
                </a:buClr>
                <a:defRPr/>
              </a:pPr>
              <a:r>
                <a:rPr lang="en-US" sz="2400" dirty="0">
                  <a:solidFill>
                    <a:srgbClr val="808000"/>
                  </a:solidFill>
                </a:rPr>
                <a:t>Set-Cookie:  NAME = </a:t>
              </a:r>
            </a:p>
          </p:txBody>
        </p:sp>
        <p:cxnSp>
          <p:nvCxnSpPr>
            <p:cNvPr id="29714" name="Straight Arrow Connector 27"/>
            <p:cNvCxnSpPr>
              <a:cxnSpLocks noChangeShapeType="1"/>
            </p:cNvCxnSpPr>
            <p:nvPr/>
          </p:nvCxnSpPr>
          <p:spPr bwMode="auto">
            <a:xfrm rot="10800000" flipV="1">
              <a:off x="2195514" y="3733800"/>
              <a:ext cx="5119687" cy="1587"/>
            </a:xfrm>
            <a:prstGeom prst="straightConnector1">
              <a:avLst/>
            </a:prstGeom>
            <a:noFill/>
            <a:ln w="2857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29715" name="Rectangle 33"/>
            <p:cNvSpPr>
              <a:spLocks noChangeArrowheads="1"/>
            </p:cNvSpPr>
            <p:nvPr/>
          </p:nvSpPr>
          <p:spPr bwMode="auto">
            <a:xfrm>
              <a:off x="4648200" y="3811588"/>
              <a:ext cx="1524000" cy="379413"/>
            </a:xfrm>
            <a:prstGeom prst="rect">
              <a:avLst/>
            </a:prstGeom>
            <a:solidFill>
              <a:srgbClr val="FFC000"/>
            </a:solidFill>
            <a:ln w="12700">
              <a:solidFill>
                <a:schemeClr val="tx1"/>
              </a:solidFill>
              <a:round/>
              <a:headEnd/>
              <a:tailEnd type="triangle" w="lg" len="med"/>
            </a:ln>
          </p:spPr>
          <p:txBody>
            <a:bodyPr wrap="none" tIns="0" bIns="0"/>
            <a:lstStyle/>
            <a:p>
              <a:pPr algn="ctr"/>
              <a:r>
                <a:rPr lang="en-US" sz="2400" dirty="0"/>
                <a:t>value</a:t>
              </a:r>
            </a:p>
          </p:txBody>
        </p:sp>
        <p:sp>
          <p:nvSpPr>
            <p:cNvPr id="29716" name="Rectangle 34"/>
            <p:cNvSpPr>
              <a:spLocks noChangeArrowheads="1"/>
            </p:cNvSpPr>
            <p:nvPr/>
          </p:nvSpPr>
          <p:spPr bwMode="auto">
            <a:xfrm>
              <a:off x="6172200" y="3810000"/>
              <a:ext cx="547688" cy="380999"/>
            </a:xfrm>
            <a:prstGeom prst="rect">
              <a:avLst/>
            </a:prstGeom>
            <a:solidFill>
              <a:srgbClr val="FF0000"/>
            </a:solidFill>
            <a:ln w="12700">
              <a:solidFill>
                <a:schemeClr val="tx1"/>
              </a:solidFill>
              <a:round/>
              <a:headEnd/>
              <a:tailEnd type="triangle" w="lg" len="med"/>
            </a:ln>
          </p:spPr>
          <p:txBody>
            <a:bodyPr wrap="none" tIns="0"/>
            <a:lstStyle/>
            <a:p>
              <a:pPr algn="ctr"/>
              <a:r>
                <a:rPr lang="en-US" sz="2400" dirty="0">
                  <a:solidFill>
                    <a:schemeClr val="bg1"/>
                  </a:solidFill>
                </a:rPr>
                <a:t>T</a:t>
              </a:r>
            </a:p>
          </p:txBody>
        </p:sp>
      </p:grpSp>
      <p:grpSp>
        <p:nvGrpSpPr>
          <p:cNvPr id="4" name="Group 42"/>
          <p:cNvGrpSpPr>
            <a:grpSpLocks/>
          </p:cNvGrpSpPr>
          <p:nvPr/>
        </p:nvGrpSpPr>
        <p:grpSpPr bwMode="auto">
          <a:xfrm>
            <a:off x="2844800" y="4546607"/>
            <a:ext cx="6826251" cy="482599"/>
            <a:chOff x="2209801" y="4546540"/>
            <a:chExt cx="5119687" cy="482660"/>
          </a:xfrm>
        </p:grpSpPr>
        <p:sp>
          <p:nvSpPr>
            <p:cNvPr id="30" name="Text Box 22"/>
            <p:cNvSpPr txBox="1">
              <a:spLocks noChangeArrowheads="1"/>
            </p:cNvSpPr>
            <p:nvPr/>
          </p:nvSpPr>
          <p:spPr bwMode="auto">
            <a:xfrm>
              <a:off x="2617530" y="4546540"/>
              <a:ext cx="1955103" cy="461724"/>
            </a:xfrm>
            <a:prstGeom prst="rect">
              <a:avLst/>
            </a:prstGeom>
            <a:noFill/>
            <a:ln w="9525">
              <a:noFill/>
              <a:miter lim="800000"/>
              <a:headEnd/>
              <a:tailEnd/>
            </a:ln>
            <a:effectLst/>
          </p:spPr>
          <p:txBody>
            <a:bodyPr wrap="none">
              <a:spAutoFit/>
            </a:bodyPr>
            <a:lstStyle/>
            <a:p>
              <a:pPr eaLnBrk="0" hangingPunct="0">
                <a:spcBef>
                  <a:spcPct val="20000"/>
                </a:spcBef>
                <a:buClr>
                  <a:schemeClr val="accent2"/>
                </a:buClr>
                <a:defRPr/>
              </a:pPr>
              <a:r>
                <a:rPr lang="en-US" sz="2400" dirty="0">
                  <a:solidFill>
                    <a:srgbClr val="808000"/>
                  </a:solidFill>
                </a:rPr>
                <a:t>Cookie:   NAME =</a:t>
              </a:r>
            </a:p>
          </p:txBody>
        </p:sp>
        <p:cxnSp>
          <p:nvCxnSpPr>
            <p:cNvPr id="29710" name="Straight Arrow Connector 27"/>
            <p:cNvCxnSpPr>
              <a:cxnSpLocks noChangeShapeType="1"/>
            </p:cNvCxnSpPr>
            <p:nvPr/>
          </p:nvCxnSpPr>
          <p:spPr bwMode="auto">
            <a:xfrm rot="10800000" flipH="1" flipV="1">
              <a:off x="2209801" y="4551302"/>
              <a:ext cx="5119687" cy="1587"/>
            </a:xfrm>
            <a:prstGeom prst="straightConnector1">
              <a:avLst/>
            </a:prstGeom>
            <a:noFill/>
            <a:ln w="2857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29711" name="Rectangle 35"/>
            <p:cNvSpPr>
              <a:spLocks noChangeArrowheads="1"/>
            </p:cNvSpPr>
            <p:nvPr/>
          </p:nvSpPr>
          <p:spPr bwMode="auto">
            <a:xfrm>
              <a:off x="4405312" y="4649788"/>
              <a:ext cx="1524000" cy="379412"/>
            </a:xfrm>
            <a:prstGeom prst="rect">
              <a:avLst/>
            </a:prstGeom>
            <a:solidFill>
              <a:srgbClr val="FFC000"/>
            </a:solidFill>
            <a:ln w="12700">
              <a:solidFill>
                <a:schemeClr val="tx1"/>
              </a:solidFill>
              <a:round/>
              <a:headEnd/>
              <a:tailEnd type="triangle" w="lg" len="med"/>
            </a:ln>
          </p:spPr>
          <p:txBody>
            <a:bodyPr wrap="none" tIns="0" bIns="0"/>
            <a:lstStyle/>
            <a:p>
              <a:pPr algn="ctr"/>
              <a:r>
                <a:rPr lang="en-US" sz="2400" dirty="0"/>
                <a:t>value</a:t>
              </a:r>
            </a:p>
          </p:txBody>
        </p:sp>
        <p:sp>
          <p:nvSpPr>
            <p:cNvPr id="29712" name="Rectangle 36"/>
            <p:cNvSpPr>
              <a:spLocks noChangeArrowheads="1"/>
            </p:cNvSpPr>
            <p:nvPr/>
          </p:nvSpPr>
          <p:spPr bwMode="auto">
            <a:xfrm>
              <a:off x="5929312" y="4648200"/>
              <a:ext cx="547688" cy="381000"/>
            </a:xfrm>
            <a:prstGeom prst="rect">
              <a:avLst/>
            </a:prstGeom>
            <a:solidFill>
              <a:srgbClr val="FF0000"/>
            </a:solidFill>
            <a:ln w="12700">
              <a:solidFill>
                <a:schemeClr val="tx1"/>
              </a:solidFill>
              <a:round/>
              <a:headEnd/>
              <a:tailEnd type="triangle" w="lg" len="med"/>
            </a:ln>
          </p:spPr>
          <p:txBody>
            <a:bodyPr wrap="none" tIns="0" bIns="0"/>
            <a:lstStyle/>
            <a:p>
              <a:pPr algn="ctr"/>
              <a:r>
                <a:rPr lang="en-US" sz="2400" dirty="0">
                  <a:solidFill>
                    <a:schemeClr val="bg1"/>
                  </a:solidFill>
                </a:rPr>
                <a:t>T</a:t>
              </a:r>
            </a:p>
          </p:txBody>
        </p:sp>
      </p:grpSp>
      <p:sp>
        <p:nvSpPr>
          <p:cNvPr id="38" name="TextBox 37"/>
          <p:cNvSpPr txBox="1">
            <a:spLocks noChangeArrowheads="1"/>
          </p:cNvSpPr>
          <p:nvPr/>
        </p:nvSpPr>
        <p:spPr bwMode="auto">
          <a:xfrm>
            <a:off x="2133601" y="2717800"/>
            <a:ext cx="9716121"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sz="2667" b="1" dirty="0">
                <a:solidFill>
                  <a:srgbClr val="002060"/>
                </a:solidFill>
              </a:rPr>
              <a:t>Generate tag:   T </a:t>
            </a:r>
            <a:r>
              <a:rPr lang="en-US" sz="2667" b="1" dirty="0">
                <a:solidFill>
                  <a:srgbClr val="002060"/>
                </a:solidFill>
                <a:sym typeface="Symbol" charset="0"/>
              </a:rPr>
              <a:t>⟵  </a:t>
            </a:r>
            <a:r>
              <a:rPr lang="en-US" sz="2667" b="1" dirty="0">
                <a:solidFill>
                  <a:srgbClr val="002060"/>
                </a:solidFill>
              </a:rPr>
              <a:t> </a:t>
            </a:r>
            <a:r>
              <a:rPr lang="en-US" sz="2667" b="1" dirty="0" err="1">
                <a:solidFill>
                  <a:srgbClr val="002060"/>
                </a:solidFill>
              </a:rPr>
              <a:t>MACsign</a:t>
            </a:r>
            <a:r>
              <a:rPr lang="en-US" sz="2667" b="1" dirty="0">
                <a:solidFill>
                  <a:srgbClr val="002060"/>
                </a:solidFill>
              </a:rPr>
              <a:t>(k,   SID </a:t>
            </a:r>
            <a:r>
              <a:rPr lang="en-US" sz="2667" b="1" dirty="0" err="1">
                <a:solidFill>
                  <a:srgbClr val="002060"/>
                </a:solidFill>
              </a:rPr>
              <a:t>ll</a:t>
            </a:r>
            <a:r>
              <a:rPr lang="en-US" sz="2667" b="1" dirty="0">
                <a:solidFill>
                  <a:srgbClr val="002060"/>
                </a:solidFill>
              </a:rPr>
              <a:t> name </a:t>
            </a:r>
            <a:r>
              <a:rPr lang="en-US" sz="2667" b="1" dirty="0" err="1">
                <a:solidFill>
                  <a:srgbClr val="002060"/>
                </a:solidFill>
              </a:rPr>
              <a:t>ll</a:t>
            </a:r>
            <a:r>
              <a:rPr lang="en-US" sz="2667" b="1" dirty="0">
                <a:solidFill>
                  <a:srgbClr val="002060"/>
                </a:solidFill>
              </a:rPr>
              <a:t> value )</a:t>
            </a:r>
          </a:p>
        </p:txBody>
      </p:sp>
      <p:sp>
        <p:nvSpPr>
          <p:cNvPr id="29707" name="TextBox 38"/>
          <p:cNvSpPr txBox="1">
            <a:spLocks noChangeArrowheads="1"/>
          </p:cNvSpPr>
          <p:nvPr/>
        </p:nvSpPr>
        <p:spPr bwMode="auto">
          <a:xfrm>
            <a:off x="2133600" y="5277936"/>
            <a:ext cx="9026830" cy="50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spcBef>
                <a:spcPct val="0"/>
              </a:spcBef>
              <a:spcAft>
                <a:spcPct val="0"/>
              </a:spcAft>
              <a:defRPr sz="2000">
                <a:solidFill>
                  <a:schemeClr val="tx1"/>
                </a:solidFill>
                <a:latin typeface="Tahoma" charset="0"/>
                <a:ea typeface="ＭＳ Ｐゴシック" charset="0"/>
              </a:defRPr>
            </a:lvl6pPr>
            <a:lvl7pPr marL="2971800" indent="-228600" eaLnBrk="0" fontAlgn="base" hangingPunct="0">
              <a:spcBef>
                <a:spcPct val="0"/>
              </a:spcBef>
              <a:spcAft>
                <a:spcPct val="0"/>
              </a:spcAft>
              <a:defRPr sz="2000">
                <a:solidFill>
                  <a:schemeClr val="tx1"/>
                </a:solidFill>
                <a:latin typeface="Tahoma" charset="0"/>
                <a:ea typeface="ＭＳ Ｐゴシック" charset="0"/>
              </a:defRPr>
            </a:lvl7pPr>
            <a:lvl8pPr marL="3429000" indent="-228600" eaLnBrk="0" fontAlgn="base" hangingPunct="0">
              <a:spcBef>
                <a:spcPct val="0"/>
              </a:spcBef>
              <a:spcAft>
                <a:spcPct val="0"/>
              </a:spcAft>
              <a:defRPr sz="2000">
                <a:solidFill>
                  <a:schemeClr val="tx1"/>
                </a:solidFill>
                <a:latin typeface="Tahoma" charset="0"/>
                <a:ea typeface="ＭＳ Ｐゴシック" charset="0"/>
              </a:defRPr>
            </a:lvl8pPr>
            <a:lvl9pPr marL="3886200" indent="-2286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sz="2667" b="1" dirty="0">
                <a:solidFill>
                  <a:srgbClr val="002060"/>
                </a:solidFill>
              </a:rPr>
              <a:t> Verify tag:   </a:t>
            </a:r>
            <a:r>
              <a:rPr lang="en-US" sz="2667" b="1" dirty="0" err="1">
                <a:solidFill>
                  <a:srgbClr val="002060"/>
                </a:solidFill>
              </a:rPr>
              <a:t>MACverify</a:t>
            </a:r>
            <a:r>
              <a:rPr lang="en-US" sz="2667" b="1" dirty="0">
                <a:solidFill>
                  <a:srgbClr val="002060"/>
                </a:solidFill>
              </a:rPr>
              <a:t>(</a:t>
            </a:r>
            <a:r>
              <a:rPr lang="en-US" sz="2667" b="1" dirty="0">
                <a:solidFill>
                  <a:srgbClr val="002060"/>
                </a:solidFill>
                <a:sym typeface="Symbol" charset="0"/>
              </a:rPr>
              <a:t>k,   SID </a:t>
            </a:r>
            <a:r>
              <a:rPr lang="en-US" sz="2667" b="1" dirty="0" err="1">
                <a:solidFill>
                  <a:srgbClr val="002060"/>
                </a:solidFill>
                <a:sym typeface="Symbol" charset="0"/>
              </a:rPr>
              <a:t>ll</a:t>
            </a:r>
            <a:r>
              <a:rPr lang="en-US" sz="2667" b="1" dirty="0">
                <a:solidFill>
                  <a:srgbClr val="002060"/>
                </a:solidFill>
                <a:sym typeface="Symbol" charset="0"/>
              </a:rPr>
              <a:t> name </a:t>
            </a:r>
            <a:r>
              <a:rPr lang="en-US" sz="2667" b="1" dirty="0" err="1">
                <a:solidFill>
                  <a:srgbClr val="002060"/>
                </a:solidFill>
                <a:sym typeface="Symbol" charset="0"/>
              </a:rPr>
              <a:t>ll</a:t>
            </a:r>
            <a:r>
              <a:rPr lang="en-US" sz="2667" b="1" dirty="0">
                <a:solidFill>
                  <a:srgbClr val="002060"/>
                </a:solidFill>
                <a:sym typeface="Symbol" charset="0"/>
              </a:rPr>
              <a:t> value,   T</a:t>
            </a:r>
            <a:r>
              <a:rPr lang="en-US" sz="2667" b="1" dirty="0">
                <a:solidFill>
                  <a:srgbClr val="002060"/>
                </a:solidFill>
              </a:rPr>
              <a:t>)</a:t>
            </a:r>
          </a:p>
        </p:txBody>
      </p:sp>
    </p:spTree>
    <p:extLst>
      <p:ext uri="{BB962C8B-B14F-4D97-AF65-F5344CB8AC3E}">
        <p14:creationId xmlns:p14="http://schemas.microsoft.com/office/powerpoint/2010/main" val="5906796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970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8" grpId="0"/>
      <p:bldP spid="2970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FB08-A6BE-4D1E-8D0C-AE6EF1227ED0}"/>
              </a:ext>
            </a:extLst>
          </p:cNvPr>
          <p:cNvSpPr>
            <a:spLocks noGrp="1"/>
          </p:cNvSpPr>
          <p:nvPr>
            <p:ph type="title"/>
          </p:nvPr>
        </p:nvSpPr>
        <p:spPr>
          <a:xfrm>
            <a:off x="418171" y="83820"/>
            <a:ext cx="9875520" cy="1356360"/>
          </a:xfrm>
        </p:spPr>
        <p:txBody>
          <a:bodyPr/>
          <a:lstStyle/>
          <a:p>
            <a:r>
              <a:rPr lang="en-US" dirty="0"/>
              <a:t>Server side sessions</a:t>
            </a:r>
          </a:p>
        </p:txBody>
      </p:sp>
      <p:sp>
        <p:nvSpPr>
          <p:cNvPr id="3" name="Content Placeholder 2">
            <a:extLst>
              <a:ext uri="{FF2B5EF4-FFF2-40B4-BE49-F238E27FC236}">
                <a16:creationId xmlns:a16="http://schemas.microsoft.com/office/drawing/2014/main" id="{0581C1A2-DC58-433C-973C-1BAB589C2FE3}"/>
              </a:ext>
            </a:extLst>
          </p:cNvPr>
          <p:cNvSpPr>
            <a:spLocks noGrp="1"/>
          </p:cNvSpPr>
          <p:nvPr>
            <p:ph idx="1"/>
          </p:nvPr>
        </p:nvSpPr>
        <p:spPr>
          <a:xfrm>
            <a:off x="518531" y="1176454"/>
            <a:ext cx="9872871" cy="4038600"/>
          </a:xfrm>
        </p:spPr>
        <p:txBody>
          <a:bodyPr/>
          <a:lstStyle/>
          <a:p>
            <a:r>
              <a:rPr lang="en-US" dirty="0"/>
              <a:t>Servers typically use a </a:t>
            </a:r>
            <a:r>
              <a:rPr lang="en-US" b="1" dirty="0"/>
              <a:t>session ID or session token </a:t>
            </a:r>
            <a:r>
              <a:rPr lang="en-US" dirty="0"/>
              <a:t>— a unique identifier that corresponds to a user’s session.</a:t>
            </a:r>
          </a:p>
          <a:p>
            <a:r>
              <a:rPr lang="en-US" dirty="0"/>
              <a:t>The server then employs one of the two previous methods (GET/POST variables or cookies) to store this token on the client side.</a:t>
            </a:r>
          </a:p>
          <a:p>
            <a:r>
              <a:rPr lang="en-US" dirty="0"/>
              <a:t>if the client’s computer is ever compromised, then all the attacker</a:t>
            </a:r>
            <a:br>
              <a:rPr lang="en-US" dirty="0"/>
            </a:br>
            <a:r>
              <a:rPr lang="en-US" dirty="0"/>
              <a:t>learns is an old session ID that is likely to have expired by the time the attack</a:t>
            </a:r>
            <a:br>
              <a:rPr lang="en-US" dirty="0"/>
            </a:br>
            <a:r>
              <a:rPr lang="en-US" dirty="0"/>
              <a:t>occurs.</a:t>
            </a:r>
            <a:br>
              <a:rPr lang="en-US" dirty="0"/>
            </a:br>
            <a:br>
              <a:rPr lang="en-US" dirty="0"/>
            </a:br>
            <a:endParaRPr lang="en-US" dirty="0"/>
          </a:p>
        </p:txBody>
      </p:sp>
      <p:pic>
        <p:nvPicPr>
          <p:cNvPr id="4" name="Picture 3">
            <a:extLst>
              <a:ext uri="{FF2B5EF4-FFF2-40B4-BE49-F238E27FC236}">
                <a16:creationId xmlns:a16="http://schemas.microsoft.com/office/drawing/2014/main" id="{61D7D629-0A8F-4D1D-AC73-0B74CB82575D}"/>
              </a:ext>
            </a:extLst>
          </p:cNvPr>
          <p:cNvPicPr>
            <a:picLocks noChangeAspect="1"/>
          </p:cNvPicPr>
          <p:nvPr/>
        </p:nvPicPr>
        <p:blipFill>
          <a:blip r:embed="rId2"/>
          <a:stretch>
            <a:fillRect/>
          </a:stretch>
        </p:blipFill>
        <p:spPr>
          <a:xfrm>
            <a:off x="3100040" y="3566352"/>
            <a:ext cx="5150585" cy="2844437"/>
          </a:xfrm>
          <a:prstGeom prst="rect">
            <a:avLst/>
          </a:prstGeom>
        </p:spPr>
      </p:pic>
    </p:spTree>
    <p:extLst>
      <p:ext uri="{BB962C8B-B14F-4D97-AF65-F5344CB8AC3E}">
        <p14:creationId xmlns:p14="http://schemas.microsoft.com/office/powerpoint/2010/main" val="3292781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B10AD7-CC9F-4313-A6E3-1D44A23330C6}"/>
              </a:ext>
            </a:extLst>
          </p:cNvPr>
          <p:cNvSpPr>
            <a:spLocks noGrp="1"/>
          </p:cNvSpPr>
          <p:nvPr>
            <p:ph type="title"/>
          </p:nvPr>
        </p:nvSpPr>
        <p:spPr/>
        <p:txBody>
          <a:bodyPr/>
          <a:lstStyle/>
          <a:p>
            <a:r>
              <a:rPr lang="en-US" b="1" dirty="0"/>
              <a:t>Client side attacks</a:t>
            </a:r>
          </a:p>
        </p:txBody>
      </p:sp>
      <p:sp>
        <p:nvSpPr>
          <p:cNvPr id="5" name="Text Placeholder 4">
            <a:extLst>
              <a:ext uri="{FF2B5EF4-FFF2-40B4-BE49-F238E27FC236}">
                <a16:creationId xmlns:a16="http://schemas.microsoft.com/office/drawing/2014/main" id="{33E196BD-2EFE-430C-A50D-C5A4098375B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510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1A3F27-37F5-47A8-A702-C2EEAA0804F1}"/>
              </a:ext>
            </a:extLst>
          </p:cNvPr>
          <p:cNvSpPr>
            <a:spLocks noGrp="1"/>
          </p:cNvSpPr>
          <p:nvPr>
            <p:ph type="title"/>
          </p:nvPr>
        </p:nvSpPr>
        <p:spPr/>
        <p:txBody>
          <a:bodyPr/>
          <a:lstStyle/>
          <a:p>
            <a:r>
              <a:rPr lang="en-US" dirty="0"/>
              <a:t>Attacks on Web browser</a:t>
            </a:r>
          </a:p>
        </p:txBody>
      </p:sp>
      <p:sp>
        <p:nvSpPr>
          <p:cNvPr id="5" name="Content Placeholder 4">
            <a:extLst>
              <a:ext uri="{FF2B5EF4-FFF2-40B4-BE49-F238E27FC236}">
                <a16:creationId xmlns:a16="http://schemas.microsoft.com/office/drawing/2014/main" id="{9C4899F2-5A36-4DF6-BDCB-E63F76D55574}"/>
              </a:ext>
            </a:extLst>
          </p:cNvPr>
          <p:cNvSpPr>
            <a:spLocks noGrp="1"/>
          </p:cNvSpPr>
          <p:nvPr>
            <p:ph idx="1"/>
          </p:nvPr>
        </p:nvSpPr>
        <p:spPr/>
        <p:txBody>
          <a:bodyPr>
            <a:normAutofit/>
          </a:bodyPr>
          <a:lstStyle/>
          <a:p>
            <a:r>
              <a:rPr lang="en-US" sz="2400" dirty="0"/>
              <a:t>As Web browser is an integral part of the way people use computers, they are the popular targets for attacks</a:t>
            </a:r>
          </a:p>
          <a:p>
            <a:r>
              <a:rPr lang="en-US" sz="2400" dirty="0"/>
              <a:t>Different kinds of attacks:</a:t>
            </a:r>
          </a:p>
          <a:p>
            <a:pPr lvl="1"/>
            <a:r>
              <a:rPr lang="en-US" sz="2400" dirty="0"/>
              <a:t>Session hijacking</a:t>
            </a:r>
          </a:p>
          <a:p>
            <a:pPr lvl="1"/>
            <a:r>
              <a:rPr lang="en-US" sz="2400" dirty="0"/>
              <a:t>Phishing</a:t>
            </a:r>
          </a:p>
          <a:p>
            <a:pPr lvl="1"/>
            <a:r>
              <a:rPr lang="en-US" sz="2400" dirty="0"/>
              <a:t>URL obfuscation</a:t>
            </a:r>
          </a:p>
          <a:p>
            <a:pPr lvl="1"/>
            <a:r>
              <a:rPr lang="en-US" sz="2400" dirty="0"/>
              <a:t>Privacy attacks</a:t>
            </a:r>
          </a:p>
          <a:p>
            <a:pPr lvl="1"/>
            <a:r>
              <a:rPr lang="en-US" sz="2400" dirty="0"/>
              <a:t>Cross Site Scripting (XSS)</a:t>
            </a:r>
          </a:p>
          <a:p>
            <a:pPr lvl="1"/>
            <a:r>
              <a:rPr lang="en-US" sz="2400" dirty="0"/>
              <a:t>Cross Site Request Forgery (CSRF)</a:t>
            </a:r>
            <a:br>
              <a:rPr lang="en-US" sz="2400" dirty="0"/>
            </a:br>
            <a:endParaRPr lang="en-US" sz="2400" dirty="0"/>
          </a:p>
        </p:txBody>
      </p:sp>
    </p:spTree>
    <p:extLst>
      <p:ext uri="{BB962C8B-B14F-4D97-AF65-F5344CB8AC3E}">
        <p14:creationId xmlns:p14="http://schemas.microsoft.com/office/powerpoint/2010/main" val="1726579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72AD7-5073-41EE-A704-EC95DFFF9659}"/>
              </a:ext>
            </a:extLst>
          </p:cNvPr>
          <p:cNvSpPr>
            <a:spLocks noGrp="1"/>
          </p:cNvSpPr>
          <p:nvPr>
            <p:ph type="title"/>
          </p:nvPr>
        </p:nvSpPr>
        <p:spPr/>
        <p:txBody>
          <a:bodyPr/>
          <a:lstStyle/>
          <a:p>
            <a:r>
              <a:rPr lang="en-US" dirty="0"/>
              <a:t>Session hijacking</a:t>
            </a:r>
          </a:p>
        </p:txBody>
      </p:sp>
      <p:sp>
        <p:nvSpPr>
          <p:cNvPr id="5" name="Text Placeholder 4">
            <a:extLst>
              <a:ext uri="{FF2B5EF4-FFF2-40B4-BE49-F238E27FC236}">
                <a16:creationId xmlns:a16="http://schemas.microsoft.com/office/drawing/2014/main" id="{D16192AE-6381-428D-8720-54F6539577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4859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CCD0A-5FAD-469A-8DAE-ECB43EDD4046}"/>
              </a:ext>
            </a:extLst>
          </p:cNvPr>
          <p:cNvSpPr>
            <a:spLocks noGrp="1"/>
          </p:cNvSpPr>
          <p:nvPr>
            <p:ph type="title"/>
          </p:nvPr>
        </p:nvSpPr>
        <p:spPr/>
        <p:txBody>
          <a:bodyPr/>
          <a:lstStyle/>
          <a:p>
            <a:r>
              <a:rPr lang="en-US" dirty="0"/>
              <a:t>Session Hijacking</a:t>
            </a:r>
          </a:p>
        </p:txBody>
      </p:sp>
      <p:pic>
        <p:nvPicPr>
          <p:cNvPr id="7" name="Content Placeholder 6">
            <a:extLst>
              <a:ext uri="{FF2B5EF4-FFF2-40B4-BE49-F238E27FC236}">
                <a16:creationId xmlns:a16="http://schemas.microsoft.com/office/drawing/2014/main" id="{486BB169-F6B7-477D-BA27-7CD4CE9EED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0406" y="2057400"/>
            <a:ext cx="8697850" cy="4038600"/>
          </a:xfrm>
        </p:spPr>
      </p:pic>
    </p:spTree>
    <p:extLst>
      <p:ext uri="{BB962C8B-B14F-4D97-AF65-F5344CB8AC3E}">
        <p14:creationId xmlns:p14="http://schemas.microsoft.com/office/powerpoint/2010/main" val="53174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7F3BE3-E6A6-4015-B1C4-8CDC3F47A73F}"/>
              </a:ext>
            </a:extLst>
          </p:cNvPr>
          <p:cNvSpPr>
            <a:spLocks noGrp="1"/>
          </p:cNvSpPr>
          <p:nvPr>
            <p:ph type="title"/>
          </p:nvPr>
        </p:nvSpPr>
        <p:spPr/>
        <p:txBody>
          <a:bodyPr/>
          <a:lstStyle/>
          <a:p>
            <a:r>
              <a:rPr lang="en-US" dirty="0"/>
              <a:t>http and Html</a:t>
            </a:r>
          </a:p>
        </p:txBody>
      </p:sp>
      <p:sp>
        <p:nvSpPr>
          <p:cNvPr id="7" name="Text Placeholder 6">
            <a:extLst>
              <a:ext uri="{FF2B5EF4-FFF2-40B4-BE49-F238E27FC236}">
                <a16:creationId xmlns:a16="http://schemas.microsoft.com/office/drawing/2014/main" id="{4A4351C7-8E02-4428-87E9-50032D7AB7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1471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3D2F-F38D-4A11-8B63-75F72FFD699F}"/>
              </a:ext>
            </a:extLst>
          </p:cNvPr>
          <p:cNvSpPr>
            <a:spLocks noGrp="1"/>
          </p:cNvSpPr>
          <p:nvPr>
            <p:ph type="title"/>
          </p:nvPr>
        </p:nvSpPr>
        <p:spPr>
          <a:xfrm>
            <a:off x="574287" y="329147"/>
            <a:ext cx="9875520" cy="1356360"/>
          </a:xfrm>
        </p:spPr>
        <p:txBody>
          <a:bodyPr/>
          <a:lstStyle/>
          <a:p>
            <a:r>
              <a:rPr lang="en-US" dirty="0"/>
              <a:t>Session Hijacking</a:t>
            </a:r>
          </a:p>
        </p:txBody>
      </p:sp>
      <p:sp>
        <p:nvSpPr>
          <p:cNvPr id="3" name="Content Placeholder 2">
            <a:extLst>
              <a:ext uri="{FF2B5EF4-FFF2-40B4-BE49-F238E27FC236}">
                <a16:creationId xmlns:a16="http://schemas.microsoft.com/office/drawing/2014/main" id="{EA4E7D36-4F75-4F77-878C-ABAEC7C92454}"/>
              </a:ext>
            </a:extLst>
          </p:cNvPr>
          <p:cNvSpPr>
            <a:spLocks noGrp="1"/>
          </p:cNvSpPr>
          <p:nvPr>
            <p:ph idx="1"/>
          </p:nvPr>
        </p:nvSpPr>
        <p:spPr>
          <a:xfrm>
            <a:off x="1435580" y="2057399"/>
            <a:ext cx="9872871" cy="4038600"/>
          </a:xfrm>
        </p:spPr>
        <p:txBody>
          <a:bodyPr>
            <a:noAutofit/>
          </a:bodyPr>
          <a:lstStyle/>
          <a:p>
            <a:pPr marL="0" indent="0">
              <a:buNone/>
            </a:pPr>
            <a:r>
              <a:rPr lang="en-US" sz="2400" dirty="0"/>
              <a:t>Attacker waits for user to login</a:t>
            </a:r>
          </a:p>
          <a:p>
            <a:pPr marL="0" indent="0">
              <a:spcBef>
                <a:spcPts val="2376"/>
              </a:spcBef>
              <a:buNone/>
            </a:pPr>
            <a:r>
              <a:rPr lang="en-US" sz="2400" dirty="0">
                <a:ea typeface="ＭＳ Ｐゴシック" charset="0"/>
                <a:cs typeface="ＭＳ Ｐゴシック" charset="0"/>
              </a:rPr>
              <a:t>	then attacker steals user’</a:t>
            </a:r>
            <a:r>
              <a:rPr lang="en-US" altLang="ja-JP" sz="2400" dirty="0">
                <a:ea typeface="ＭＳ Ｐゴシック" charset="0"/>
                <a:cs typeface="ＭＳ Ｐゴシック" charset="0"/>
              </a:rPr>
              <a:t>s Session Token </a:t>
            </a:r>
            <a:br>
              <a:rPr lang="en-US" altLang="ja-JP" sz="2400" dirty="0">
                <a:ea typeface="ＭＳ Ｐゴシック" charset="0"/>
                <a:cs typeface="ＭＳ Ｐゴシック" charset="0"/>
              </a:rPr>
            </a:br>
            <a:r>
              <a:rPr lang="en-US" altLang="ja-JP" sz="2400" dirty="0">
                <a:ea typeface="ＭＳ Ｐゴシック" charset="0"/>
                <a:cs typeface="ＭＳ Ｐゴシック" charset="0"/>
              </a:rPr>
              <a:t>	and </a:t>
            </a:r>
            <a:r>
              <a:rPr lang="ja-JP" altLang="en-US" sz="2400" dirty="0">
                <a:ea typeface="ＭＳ Ｐゴシック" charset="0"/>
                <a:cs typeface="ＭＳ Ｐゴシック" charset="0"/>
              </a:rPr>
              <a:t>“</a:t>
            </a:r>
            <a:r>
              <a:rPr lang="en-US" altLang="ja-JP" sz="2400" dirty="0">
                <a:ea typeface="ＭＳ Ｐゴシック" charset="0"/>
                <a:cs typeface="ＭＳ Ｐゴシック" charset="0"/>
              </a:rPr>
              <a:t>hijacks</a:t>
            </a:r>
            <a:r>
              <a:rPr lang="ja-JP" altLang="en-US" sz="2400" dirty="0">
                <a:ea typeface="ＭＳ Ｐゴシック" charset="0"/>
                <a:cs typeface="ＭＳ Ｐゴシック" charset="0"/>
              </a:rPr>
              <a:t>”</a:t>
            </a:r>
            <a:r>
              <a:rPr lang="en-US" altLang="ja-JP" sz="2400" dirty="0">
                <a:ea typeface="ＭＳ Ｐゴシック" charset="0"/>
                <a:cs typeface="ＭＳ Ｐゴシック" charset="0"/>
              </a:rPr>
              <a:t> session</a:t>
            </a:r>
          </a:p>
          <a:p>
            <a:pPr marL="0" indent="0">
              <a:spcBef>
                <a:spcPts val="2376"/>
              </a:spcBef>
              <a:buNone/>
            </a:pPr>
            <a:r>
              <a:rPr lang="en-US" altLang="ja-JP" sz="2400" dirty="0">
                <a:ea typeface="ＭＳ Ｐゴシック" charset="0"/>
                <a:cs typeface="ＭＳ Ｐゴシック" charset="0"/>
              </a:rPr>
              <a:t>⇒   attacker can issue arbitrary requests on behalf of user</a:t>
            </a:r>
          </a:p>
          <a:p>
            <a:pPr marL="0" indent="0">
              <a:buNone/>
            </a:pPr>
            <a:endParaRPr lang="en-US" altLang="ja-JP" sz="2400" dirty="0">
              <a:ea typeface="ＭＳ Ｐゴシック" charset="0"/>
              <a:cs typeface="ＭＳ Ｐゴシック" charset="0"/>
            </a:endParaRPr>
          </a:p>
          <a:p>
            <a:pPr marL="0" indent="0">
              <a:spcBef>
                <a:spcPts val="1200"/>
              </a:spcBef>
              <a:buNone/>
            </a:pPr>
            <a:r>
              <a:rPr lang="en-US" altLang="ja-JP" sz="2400" dirty="0">
                <a:ea typeface="ＭＳ Ｐゴシック" charset="0"/>
                <a:cs typeface="ＭＳ Ｐゴシック" charset="0"/>
              </a:rPr>
              <a:t>Example:   </a:t>
            </a:r>
            <a:r>
              <a:rPr lang="en-US" altLang="ja-JP" sz="2400" b="1" dirty="0" err="1">
                <a:ea typeface="ＭＳ Ｐゴシック" charset="0"/>
                <a:cs typeface="ＭＳ Ｐゴシック" charset="0"/>
              </a:rPr>
              <a:t>FireSheep</a:t>
            </a:r>
            <a:r>
              <a:rPr lang="en-US" altLang="ja-JP" sz="2400" b="1" dirty="0">
                <a:ea typeface="ＭＳ Ｐゴシック" charset="0"/>
                <a:cs typeface="ＭＳ Ｐゴシック" charset="0"/>
              </a:rPr>
              <a:t> </a:t>
            </a:r>
            <a:r>
              <a:rPr lang="en-US" altLang="ja-JP" sz="2400" dirty="0">
                <a:ea typeface="ＭＳ Ｐゴシック" charset="0"/>
                <a:cs typeface="ＭＳ Ｐゴシック" charset="0"/>
              </a:rPr>
              <a:t> [2010]    </a:t>
            </a:r>
          </a:p>
          <a:p>
            <a:pPr marL="0" indent="0">
              <a:spcBef>
                <a:spcPts val="1200"/>
              </a:spcBef>
              <a:buNone/>
            </a:pPr>
            <a:r>
              <a:rPr lang="en-US" altLang="ja-JP" sz="2400" dirty="0">
                <a:ea typeface="ＭＳ Ｐゴシック" charset="0"/>
                <a:cs typeface="ＭＳ Ｐゴシック" charset="0"/>
              </a:rPr>
              <a:t>	Firefox extension that hijacks Facebook </a:t>
            </a:r>
            <a:br>
              <a:rPr lang="en-US" altLang="ja-JP" sz="2400" dirty="0">
                <a:ea typeface="ＭＳ Ｐゴシック" charset="0"/>
                <a:cs typeface="ＭＳ Ｐゴシック" charset="0"/>
              </a:rPr>
            </a:br>
            <a:r>
              <a:rPr lang="en-US" altLang="ja-JP" sz="2400" dirty="0">
                <a:ea typeface="ＭＳ Ｐゴシック" charset="0"/>
                <a:cs typeface="ＭＳ Ｐゴシック" charset="0"/>
              </a:rPr>
              <a:t>	session tokens over </a:t>
            </a:r>
            <a:r>
              <a:rPr lang="en-US" altLang="ja-JP" sz="2400" dirty="0" err="1">
                <a:ea typeface="ＭＳ Ｐゴシック" charset="0"/>
                <a:cs typeface="ＭＳ Ｐゴシック" charset="0"/>
              </a:rPr>
              <a:t>WiFi</a:t>
            </a:r>
            <a:r>
              <a:rPr lang="en-US" altLang="ja-JP" sz="2400" dirty="0">
                <a:ea typeface="ＭＳ Ｐゴシック" charset="0"/>
                <a:cs typeface="ＭＳ Ｐゴシック" charset="0"/>
              </a:rPr>
              <a:t>.          Solution:   HTTPS after login</a:t>
            </a:r>
          </a:p>
        </p:txBody>
      </p:sp>
    </p:spTree>
    <p:extLst>
      <p:ext uri="{BB962C8B-B14F-4D97-AF65-F5344CB8AC3E}">
        <p14:creationId xmlns:p14="http://schemas.microsoft.com/office/powerpoint/2010/main" val="42848304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D8AB-2FE0-4171-B5C7-5A3DC14CD0AF}"/>
              </a:ext>
            </a:extLst>
          </p:cNvPr>
          <p:cNvSpPr>
            <a:spLocks noGrp="1"/>
          </p:cNvSpPr>
          <p:nvPr>
            <p:ph type="title"/>
          </p:nvPr>
        </p:nvSpPr>
        <p:spPr>
          <a:xfrm>
            <a:off x="663497" y="321899"/>
            <a:ext cx="9875520" cy="1356360"/>
          </a:xfrm>
        </p:spPr>
        <p:txBody>
          <a:bodyPr/>
          <a:lstStyle/>
          <a:p>
            <a:r>
              <a:rPr lang="en-US" dirty="0"/>
              <a:t>Predictable Tokens</a:t>
            </a:r>
          </a:p>
        </p:txBody>
      </p:sp>
      <p:sp>
        <p:nvSpPr>
          <p:cNvPr id="3" name="Content Placeholder 2">
            <a:extLst>
              <a:ext uri="{FF2B5EF4-FFF2-40B4-BE49-F238E27FC236}">
                <a16:creationId xmlns:a16="http://schemas.microsoft.com/office/drawing/2014/main" id="{54DD18E9-A551-45A6-A51D-84D946456B69}"/>
              </a:ext>
            </a:extLst>
          </p:cNvPr>
          <p:cNvSpPr>
            <a:spLocks noGrp="1"/>
          </p:cNvSpPr>
          <p:nvPr>
            <p:ph idx="1"/>
          </p:nvPr>
        </p:nvSpPr>
        <p:spPr>
          <a:xfrm>
            <a:off x="886521" y="1409700"/>
            <a:ext cx="9872871" cy="4038600"/>
          </a:xfrm>
        </p:spPr>
        <p:txBody>
          <a:bodyPr>
            <a:normAutofit/>
          </a:bodyPr>
          <a:lstStyle/>
          <a:p>
            <a:pPr marL="0" indent="0">
              <a:buNone/>
            </a:pPr>
            <a:r>
              <a:rPr lang="en-US" sz="2400" b="1" dirty="0">
                <a:ea typeface="ＭＳ Ｐゴシック" charset="0"/>
                <a:cs typeface="ＭＳ Ｐゴシック" charset="0"/>
              </a:rPr>
              <a:t>Example 1:</a:t>
            </a:r>
            <a:r>
              <a:rPr lang="en-US" sz="2400" dirty="0">
                <a:ea typeface="ＭＳ Ｐゴシック" charset="0"/>
                <a:cs typeface="ＭＳ Ｐゴシック" charset="0"/>
              </a:rPr>
              <a:t>     counter   </a:t>
            </a:r>
          </a:p>
          <a:p>
            <a:pPr marL="0" indent="0">
              <a:lnSpc>
                <a:spcPct val="130000"/>
              </a:lnSpc>
              <a:buNone/>
            </a:pPr>
            <a:r>
              <a:rPr lang="en-US" sz="2400" dirty="0">
                <a:ea typeface="ＭＳ Ｐゴシック" charset="0"/>
                <a:cs typeface="ＭＳ Ｐゴシック" charset="0"/>
                <a:sym typeface="Symbol" charset="0"/>
              </a:rPr>
              <a:t> 	</a:t>
            </a:r>
            <a:r>
              <a:rPr lang="en-US" sz="2400" dirty="0">
                <a:ea typeface="ＭＳ Ｐゴシック" charset="0"/>
                <a:sym typeface="Symbol" charset="0"/>
              </a:rPr>
              <a:t>⇒ </a:t>
            </a:r>
            <a:r>
              <a:rPr lang="en-US" sz="2400" dirty="0">
                <a:ea typeface="ＭＳ Ｐゴシック" charset="0"/>
              </a:rPr>
              <a:t> user logs in, gets counter value, </a:t>
            </a:r>
            <a:br>
              <a:rPr lang="en-US" sz="2400" dirty="0">
                <a:ea typeface="ＭＳ Ｐゴシック" charset="0"/>
              </a:rPr>
            </a:br>
            <a:r>
              <a:rPr lang="en-US" sz="2400" dirty="0">
                <a:ea typeface="ＭＳ Ｐゴシック" charset="0"/>
              </a:rPr>
              <a:t>       	      can view sessions of other users</a:t>
            </a:r>
          </a:p>
          <a:p>
            <a:pPr marL="0" indent="0">
              <a:lnSpc>
                <a:spcPct val="130000"/>
              </a:lnSpc>
              <a:buNone/>
            </a:pPr>
            <a:r>
              <a:rPr lang="en-US" sz="2400" b="1" dirty="0">
                <a:ea typeface="ＭＳ Ｐゴシック" charset="0"/>
                <a:cs typeface="ＭＳ Ｐゴシック" charset="0"/>
              </a:rPr>
              <a:t>Example 2:    </a:t>
            </a:r>
            <a:r>
              <a:rPr lang="en-US" sz="2400" dirty="0">
                <a:ea typeface="ＭＳ Ｐゴシック" charset="0"/>
                <a:cs typeface="ＭＳ Ｐゴシック" charset="0"/>
              </a:rPr>
              <a:t>weak MAC.       </a:t>
            </a:r>
            <a:r>
              <a:rPr lang="en-US" sz="2400" dirty="0">
                <a:ea typeface="ＭＳ Ｐゴシック" charset="0"/>
              </a:rPr>
              <a:t>token = </a:t>
            </a:r>
            <a:r>
              <a:rPr lang="en-US" sz="2400" b="1" dirty="0">
                <a:solidFill>
                  <a:srgbClr val="009900"/>
                </a:solidFill>
                <a:ea typeface="ＭＳ Ｐゴシック" charset="0"/>
              </a:rPr>
              <a:t>{ </a:t>
            </a:r>
            <a:r>
              <a:rPr lang="en-US" sz="2400" b="1" dirty="0" err="1">
                <a:solidFill>
                  <a:srgbClr val="009900"/>
                </a:solidFill>
                <a:ea typeface="ＭＳ Ｐゴシック" charset="0"/>
              </a:rPr>
              <a:t>userid</a:t>
            </a:r>
            <a:r>
              <a:rPr lang="en-US" sz="2400" b="1" dirty="0">
                <a:solidFill>
                  <a:srgbClr val="009900"/>
                </a:solidFill>
                <a:ea typeface="ＭＳ Ｐゴシック" charset="0"/>
              </a:rPr>
              <a:t>,  </a:t>
            </a:r>
            <a:r>
              <a:rPr lang="en-US" sz="2400" b="1" dirty="0" err="1">
                <a:solidFill>
                  <a:srgbClr val="009900"/>
                </a:solidFill>
                <a:ea typeface="ＭＳ Ｐゴシック" charset="0"/>
              </a:rPr>
              <a:t>MAC</a:t>
            </a:r>
            <a:r>
              <a:rPr lang="en-US" sz="2400" b="1" baseline="-25000" dirty="0" err="1">
                <a:solidFill>
                  <a:srgbClr val="009900"/>
                </a:solidFill>
                <a:ea typeface="ＭＳ Ｐゴシック" charset="0"/>
              </a:rPr>
              <a:t>k</a:t>
            </a:r>
            <a:r>
              <a:rPr lang="en-US" sz="2400" b="1" dirty="0">
                <a:solidFill>
                  <a:srgbClr val="009900"/>
                </a:solidFill>
                <a:ea typeface="ＭＳ Ｐゴシック" charset="0"/>
              </a:rPr>
              <a:t>(</a:t>
            </a:r>
            <a:r>
              <a:rPr lang="en-US" sz="2400" b="1" dirty="0" err="1">
                <a:solidFill>
                  <a:srgbClr val="009900"/>
                </a:solidFill>
                <a:ea typeface="ＭＳ Ｐゴシック" charset="0"/>
              </a:rPr>
              <a:t>userid</a:t>
            </a:r>
            <a:r>
              <a:rPr lang="en-US" sz="2400" b="1" dirty="0">
                <a:solidFill>
                  <a:srgbClr val="009900"/>
                </a:solidFill>
                <a:ea typeface="ＭＳ Ｐゴシック" charset="0"/>
              </a:rPr>
              <a:t>) }</a:t>
            </a:r>
          </a:p>
          <a:p>
            <a:pPr marL="57150" indent="0">
              <a:buNone/>
            </a:pPr>
            <a:r>
              <a:rPr lang="en-US" sz="2400" dirty="0">
                <a:ea typeface="ＭＳ Ｐゴシック" charset="0"/>
              </a:rPr>
              <a:t>	Weak MAC exposes  </a:t>
            </a:r>
            <a:r>
              <a:rPr lang="en-US" sz="2400" b="1" dirty="0">
                <a:solidFill>
                  <a:srgbClr val="009900"/>
                </a:solidFill>
                <a:ea typeface="ＭＳ Ｐゴシック" charset="0"/>
              </a:rPr>
              <a:t> k  </a:t>
            </a:r>
            <a:r>
              <a:rPr lang="en-US" sz="2400" dirty="0">
                <a:ea typeface="ＭＳ Ｐゴシック" charset="0"/>
              </a:rPr>
              <a:t>  from few cookies.</a:t>
            </a:r>
          </a:p>
          <a:p>
            <a:endParaRPr lang="en-US" sz="2400" dirty="0"/>
          </a:p>
        </p:txBody>
      </p:sp>
      <p:sp>
        <p:nvSpPr>
          <p:cNvPr id="4" name="Rounded Rectangle 3">
            <a:extLst>
              <a:ext uri="{FF2B5EF4-FFF2-40B4-BE49-F238E27FC236}">
                <a16:creationId xmlns:a16="http://schemas.microsoft.com/office/drawing/2014/main" id="{A550FFD0-25C1-46B1-9E44-C49D42554F58}"/>
              </a:ext>
            </a:extLst>
          </p:cNvPr>
          <p:cNvSpPr>
            <a:spLocks noChangeArrowheads="1"/>
          </p:cNvSpPr>
          <p:nvPr/>
        </p:nvSpPr>
        <p:spPr bwMode="auto">
          <a:xfrm>
            <a:off x="2023945" y="4405198"/>
            <a:ext cx="8045605" cy="2062510"/>
          </a:xfrm>
          <a:prstGeom prst="roundRect">
            <a:avLst>
              <a:gd name="adj" fmla="val 16667"/>
            </a:avLst>
          </a:prstGeom>
          <a:solidFill>
            <a:schemeClr val="accent3">
              <a:lumMod val="40000"/>
              <a:lumOff val="60000"/>
            </a:schemeClr>
          </a:solidFill>
          <a:ln w="12700">
            <a:solidFill>
              <a:schemeClr val="tx1"/>
            </a:solidFill>
            <a:round/>
            <a:headEnd/>
            <a:tailEnd type="triangle" w="lg" len="med"/>
          </a:ln>
        </p:spPr>
        <p:txBody>
          <a:bodyPr wrap="none"/>
          <a:lstStyle/>
          <a:p>
            <a:r>
              <a:rPr lang="en-US" sz="2400" dirty="0"/>
              <a:t>Session tokens must be unpredictable to attacker</a:t>
            </a:r>
          </a:p>
          <a:p>
            <a:pPr>
              <a:spcBef>
                <a:spcPts val="2800"/>
              </a:spcBef>
            </a:pPr>
            <a:r>
              <a:rPr lang="en-US" sz="2400" dirty="0"/>
              <a:t>To generate:  use underlying framework  </a:t>
            </a:r>
            <a:r>
              <a:rPr lang="en-US" sz="2000" dirty="0"/>
              <a:t>(e.g. ASP, Tomcat, Rails)</a:t>
            </a:r>
          </a:p>
          <a:p>
            <a:pPr>
              <a:spcBef>
                <a:spcPts val="2400"/>
              </a:spcBef>
            </a:pPr>
            <a:r>
              <a:rPr lang="en-US" sz="2400" dirty="0"/>
              <a:t>    	Rails:     token = MD5( current time, </a:t>
            </a:r>
            <a:r>
              <a:rPr lang="en-US" sz="2400" u="sng" dirty="0"/>
              <a:t>random nonce</a:t>
            </a:r>
            <a:r>
              <a:rPr lang="en-US" sz="2400" dirty="0"/>
              <a:t> )</a:t>
            </a:r>
          </a:p>
        </p:txBody>
      </p:sp>
    </p:spTree>
    <p:extLst>
      <p:ext uri="{BB962C8B-B14F-4D97-AF65-F5344CB8AC3E}">
        <p14:creationId xmlns:p14="http://schemas.microsoft.com/office/powerpoint/2010/main" val="1806199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0265-F12C-4792-8A6F-E97961FD97E1}"/>
              </a:ext>
            </a:extLst>
          </p:cNvPr>
          <p:cNvSpPr>
            <a:spLocks noGrp="1"/>
          </p:cNvSpPr>
          <p:nvPr>
            <p:ph type="title"/>
          </p:nvPr>
        </p:nvSpPr>
        <p:spPr/>
        <p:txBody>
          <a:bodyPr/>
          <a:lstStyle/>
          <a:p>
            <a:r>
              <a:rPr lang="en-US" dirty="0"/>
              <a:t>Need to use HTTPS to protect cookies</a:t>
            </a:r>
          </a:p>
        </p:txBody>
      </p:sp>
      <p:sp>
        <p:nvSpPr>
          <p:cNvPr id="3" name="Content Placeholder 2">
            <a:extLst>
              <a:ext uri="{FF2B5EF4-FFF2-40B4-BE49-F238E27FC236}">
                <a16:creationId xmlns:a16="http://schemas.microsoft.com/office/drawing/2014/main" id="{40E3AB9B-8D66-46FC-8440-205CC4D65A57}"/>
              </a:ext>
            </a:extLst>
          </p:cNvPr>
          <p:cNvSpPr>
            <a:spLocks noGrp="1"/>
          </p:cNvSpPr>
          <p:nvPr>
            <p:ph idx="1"/>
          </p:nvPr>
        </p:nvSpPr>
        <p:spPr/>
        <p:txBody>
          <a:bodyPr>
            <a:noAutofit/>
          </a:bodyPr>
          <a:lstStyle/>
          <a:p>
            <a:r>
              <a:rPr lang="en-US" sz="2400" dirty="0"/>
              <a:t>Even if session id chosen carefully, network attackers can read cookies from unencrypted connections</a:t>
            </a:r>
          </a:p>
          <a:p>
            <a:pPr lvl="1"/>
            <a:r>
              <a:rPr lang="en-US" sz="2400" dirty="0"/>
              <a:t>Sessions not using HTTPS inherently vulnerable to network attacks.</a:t>
            </a:r>
          </a:p>
          <a:p>
            <a:r>
              <a:rPr lang="en-US" sz="2400" dirty="0"/>
              <a:t>HTTP/HTTPS upgrade problem:</a:t>
            </a:r>
          </a:p>
          <a:p>
            <a:pPr lvl="1"/>
            <a:r>
              <a:rPr lang="en-US" sz="2400" dirty="0"/>
              <a:t>Suppose session starts out with HTTP, converts to HTTPS after login</a:t>
            </a:r>
          </a:p>
          <a:p>
            <a:pPr lvl="1"/>
            <a:r>
              <a:rPr lang="en-US" sz="2400" dirty="0"/>
              <a:t>Network attacker could have read session id during HTTP portion of session</a:t>
            </a:r>
          </a:p>
          <a:p>
            <a:pPr lvl="1"/>
            <a:r>
              <a:rPr lang="en-US" sz="2400" dirty="0"/>
              <a:t>Once logging is complete, attacker can use the id to hijack the logged in session</a:t>
            </a:r>
          </a:p>
          <a:p>
            <a:r>
              <a:rPr lang="en-US" sz="2400" dirty="0"/>
              <a:t>Change the session id after any change in privilege or security level</a:t>
            </a:r>
          </a:p>
        </p:txBody>
      </p:sp>
    </p:spTree>
    <p:extLst>
      <p:ext uri="{BB962C8B-B14F-4D97-AF65-F5344CB8AC3E}">
        <p14:creationId xmlns:p14="http://schemas.microsoft.com/office/powerpoint/2010/main" val="2757183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C9B38-DD12-4AFE-A607-581BC48DF0D9}"/>
              </a:ext>
            </a:extLst>
          </p:cNvPr>
          <p:cNvSpPr>
            <a:spLocks noGrp="1"/>
          </p:cNvSpPr>
          <p:nvPr>
            <p:ph type="title"/>
          </p:nvPr>
        </p:nvSpPr>
        <p:spPr/>
        <p:txBody>
          <a:bodyPr/>
          <a:lstStyle/>
          <a:p>
            <a:r>
              <a:rPr lang="en-US" dirty="0"/>
              <a:t>Replay Attack</a:t>
            </a:r>
          </a:p>
        </p:txBody>
      </p:sp>
      <p:sp>
        <p:nvSpPr>
          <p:cNvPr id="6" name="Content Placeholder 5">
            <a:extLst>
              <a:ext uri="{FF2B5EF4-FFF2-40B4-BE49-F238E27FC236}">
                <a16:creationId xmlns:a16="http://schemas.microsoft.com/office/drawing/2014/main" id="{574DA3CE-C8F6-4724-A5A7-D2C261D401E7}"/>
              </a:ext>
            </a:extLst>
          </p:cNvPr>
          <p:cNvSpPr>
            <a:spLocks noGrp="1"/>
          </p:cNvSpPr>
          <p:nvPr>
            <p:ph sz="half" idx="1"/>
          </p:nvPr>
        </p:nvSpPr>
        <p:spPr/>
        <p:txBody>
          <a:bodyPr>
            <a:normAutofit/>
          </a:bodyPr>
          <a:lstStyle/>
          <a:p>
            <a:r>
              <a:rPr lang="en-US" sz="2400" dirty="0"/>
              <a:t>Attacks based on reusing old credentials to perform false authentications or authorizations.</a:t>
            </a:r>
          </a:p>
          <a:p>
            <a:r>
              <a:rPr lang="en-US" sz="2400" dirty="0"/>
              <a:t>a replay attack would involve an attacker using an old, previously valid token to perform an attempted HTTP session hijacking attack. </a:t>
            </a:r>
          </a:p>
          <a:p>
            <a:endParaRPr lang="en-US" dirty="0"/>
          </a:p>
        </p:txBody>
      </p:sp>
      <p:pic>
        <p:nvPicPr>
          <p:cNvPr id="10" name="Content Placeholder 9">
            <a:extLst>
              <a:ext uri="{FF2B5EF4-FFF2-40B4-BE49-F238E27FC236}">
                <a16:creationId xmlns:a16="http://schemas.microsoft.com/office/drawing/2014/main" id="{4AD75D21-21D8-4828-8323-607BD170A8C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67450" y="2284678"/>
            <a:ext cx="4754563" cy="3568169"/>
          </a:xfrm>
          <a:prstGeom prst="rect">
            <a:avLst/>
          </a:prstGeom>
        </p:spPr>
      </p:pic>
    </p:spTree>
    <p:extLst>
      <p:ext uri="{BB962C8B-B14F-4D97-AF65-F5344CB8AC3E}">
        <p14:creationId xmlns:p14="http://schemas.microsoft.com/office/powerpoint/2010/main" val="3820715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584B-FACA-4150-8D01-A5242251CB4B}"/>
              </a:ext>
            </a:extLst>
          </p:cNvPr>
          <p:cNvSpPr>
            <a:spLocks noGrp="1"/>
          </p:cNvSpPr>
          <p:nvPr>
            <p:ph type="title"/>
          </p:nvPr>
        </p:nvSpPr>
        <p:spPr/>
        <p:txBody>
          <a:bodyPr/>
          <a:lstStyle/>
          <a:p>
            <a:r>
              <a:rPr lang="en-US" dirty="0"/>
              <a:t>How to prevent Replay Attack</a:t>
            </a:r>
          </a:p>
        </p:txBody>
      </p:sp>
      <p:sp>
        <p:nvSpPr>
          <p:cNvPr id="3" name="Content Placeholder 2">
            <a:extLst>
              <a:ext uri="{FF2B5EF4-FFF2-40B4-BE49-F238E27FC236}">
                <a16:creationId xmlns:a16="http://schemas.microsoft.com/office/drawing/2014/main" id="{681E98CB-9134-4A9C-A475-FC89B5BABAE1}"/>
              </a:ext>
            </a:extLst>
          </p:cNvPr>
          <p:cNvSpPr>
            <a:spLocks noGrp="1"/>
          </p:cNvSpPr>
          <p:nvPr>
            <p:ph idx="1"/>
          </p:nvPr>
        </p:nvSpPr>
        <p:spPr/>
        <p:txBody>
          <a:bodyPr>
            <a:noAutofit/>
          </a:bodyPr>
          <a:lstStyle/>
          <a:p>
            <a:pPr lvl="1"/>
            <a:r>
              <a:rPr lang="en-US" sz="2400" dirty="0"/>
              <a:t>incorporating </a:t>
            </a:r>
            <a:r>
              <a:rPr lang="en-US" sz="2400" b="1" dirty="0"/>
              <a:t>random numbers into client-side tokens</a:t>
            </a:r>
            <a:r>
              <a:rPr lang="en-US" sz="2400" dirty="0"/>
              <a:t>, as well as </a:t>
            </a:r>
            <a:r>
              <a:rPr lang="en-US" sz="2400" b="1" dirty="0"/>
              <a:t>server-side tokens</a:t>
            </a:r>
            <a:r>
              <a:rPr lang="en-US" sz="2400" dirty="0"/>
              <a:t>, and also by changing session tokens frequently, so that tokens expire at a reasonable rate</a:t>
            </a:r>
          </a:p>
          <a:p>
            <a:pPr lvl="1"/>
            <a:r>
              <a:rPr lang="en-US" sz="2400" dirty="0"/>
              <a:t>Associate a session token with the IP addresses of the client so that a session token is considered valid only when connecting from the same IP address.</a:t>
            </a:r>
          </a:p>
          <a:p>
            <a:pPr lvl="1"/>
            <a:r>
              <a:rPr lang="en-US" sz="2400" b="1" dirty="0"/>
              <a:t>One time password </a:t>
            </a:r>
            <a:r>
              <a:rPr lang="en-US" sz="2400" dirty="0"/>
              <a:t>is also another approach to prevent replay attack</a:t>
            </a:r>
          </a:p>
          <a:p>
            <a:pPr lvl="1"/>
            <a:r>
              <a:rPr lang="en-US" sz="2400" dirty="0"/>
              <a:t>Sending </a:t>
            </a:r>
            <a:r>
              <a:rPr lang="en-US" sz="2400" b="1" dirty="0"/>
              <a:t>Timestamp </a:t>
            </a:r>
            <a:r>
              <a:rPr lang="en-US" sz="2400" dirty="0"/>
              <a:t>frequently is also another approach</a:t>
            </a:r>
            <a:br>
              <a:rPr lang="en-US" sz="2400" dirty="0"/>
            </a:br>
            <a:endParaRPr lang="en-US" sz="2400" dirty="0"/>
          </a:p>
        </p:txBody>
      </p:sp>
    </p:spTree>
    <p:extLst>
      <p:ext uri="{BB962C8B-B14F-4D97-AF65-F5344CB8AC3E}">
        <p14:creationId xmlns:p14="http://schemas.microsoft.com/office/powerpoint/2010/main" val="2919318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B9F1D-7431-4C06-BF32-66526E9B92A3}"/>
              </a:ext>
            </a:extLst>
          </p:cNvPr>
          <p:cNvSpPr>
            <a:spLocks noGrp="1"/>
          </p:cNvSpPr>
          <p:nvPr>
            <p:ph type="title"/>
          </p:nvPr>
        </p:nvSpPr>
        <p:spPr/>
        <p:txBody>
          <a:bodyPr/>
          <a:lstStyle/>
          <a:p>
            <a:r>
              <a:rPr lang="en-US" dirty="0"/>
              <a:t>Phishing</a:t>
            </a:r>
          </a:p>
        </p:txBody>
      </p:sp>
      <p:sp>
        <p:nvSpPr>
          <p:cNvPr id="5" name="Text Placeholder 4">
            <a:extLst>
              <a:ext uri="{FF2B5EF4-FFF2-40B4-BE49-F238E27FC236}">
                <a16:creationId xmlns:a16="http://schemas.microsoft.com/office/drawing/2014/main" id="{E8D76A55-D46E-436E-940F-83E76B694F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143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C06F63-C3D9-4FCC-B1D6-95A700BFB5F4}"/>
              </a:ext>
            </a:extLst>
          </p:cNvPr>
          <p:cNvSpPr>
            <a:spLocks noGrp="1"/>
          </p:cNvSpPr>
          <p:nvPr>
            <p:ph type="title"/>
          </p:nvPr>
        </p:nvSpPr>
        <p:spPr>
          <a:xfrm>
            <a:off x="462776" y="99061"/>
            <a:ext cx="9875520" cy="1356360"/>
          </a:xfrm>
        </p:spPr>
        <p:txBody>
          <a:bodyPr/>
          <a:lstStyle/>
          <a:p>
            <a:r>
              <a:rPr lang="en-US" dirty="0"/>
              <a:t>Phishing</a:t>
            </a:r>
          </a:p>
        </p:txBody>
      </p:sp>
      <p:sp>
        <p:nvSpPr>
          <p:cNvPr id="5" name="Content Placeholder 4">
            <a:extLst>
              <a:ext uri="{FF2B5EF4-FFF2-40B4-BE49-F238E27FC236}">
                <a16:creationId xmlns:a16="http://schemas.microsoft.com/office/drawing/2014/main" id="{1502CC9C-1C22-491B-8319-457DB5665EA5}"/>
              </a:ext>
            </a:extLst>
          </p:cNvPr>
          <p:cNvSpPr>
            <a:spLocks noGrp="1"/>
          </p:cNvSpPr>
          <p:nvPr>
            <p:ph sz="half" idx="1"/>
          </p:nvPr>
        </p:nvSpPr>
        <p:spPr>
          <a:xfrm>
            <a:off x="752708" y="1170879"/>
            <a:ext cx="5971478" cy="4023360"/>
          </a:xfrm>
        </p:spPr>
        <p:txBody>
          <a:bodyPr>
            <a:noAutofit/>
          </a:bodyPr>
          <a:lstStyle/>
          <a:p>
            <a:r>
              <a:rPr lang="en-US" sz="2400" dirty="0"/>
              <a:t>Basic idea:</a:t>
            </a:r>
          </a:p>
          <a:p>
            <a:pPr lvl="1"/>
            <a:r>
              <a:rPr lang="en-US" sz="2200" dirty="0"/>
              <a:t>Get unsuspecting users to visit an evil Web site</a:t>
            </a:r>
          </a:p>
          <a:p>
            <a:pPr lvl="1"/>
            <a:r>
              <a:rPr lang="en-US" sz="2200" dirty="0"/>
              <a:t>Convince them that the evil Web site is actually a legitimate site (such as a bank or PayPal)</a:t>
            </a:r>
          </a:p>
          <a:p>
            <a:pPr lvl="1"/>
            <a:r>
              <a:rPr lang="en-US" sz="2200" dirty="0"/>
              <a:t>Trick the user into disclosing personal information (password, credit card number, etc.)</a:t>
            </a:r>
          </a:p>
          <a:p>
            <a:pPr lvl="1"/>
            <a:r>
              <a:rPr lang="en-US" sz="2200" dirty="0"/>
              <a:t>Use the personal information for evil purposes such as identity theft.</a:t>
            </a:r>
          </a:p>
          <a:p>
            <a:pPr lvl="1"/>
            <a:r>
              <a:rPr lang="en-US" sz="2200" dirty="0"/>
              <a:t> hides its activity from the user, either by redirecting them to the real site or presenting a notice that the site is “</a:t>
            </a:r>
            <a:r>
              <a:rPr lang="en-US" sz="2200" i="1" dirty="0"/>
              <a:t>down for maintenance</a:t>
            </a:r>
            <a:r>
              <a:rPr lang="en-US" sz="2200" dirty="0"/>
              <a:t>.”</a:t>
            </a:r>
          </a:p>
          <a:p>
            <a:r>
              <a:rPr lang="en-US" sz="2400" dirty="0"/>
              <a:t>How to attract users?</a:t>
            </a:r>
          </a:p>
        </p:txBody>
      </p:sp>
      <p:pic>
        <p:nvPicPr>
          <p:cNvPr id="10" name="Content Placeholder 9">
            <a:extLst>
              <a:ext uri="{FF2B5EF4-FFF2-40B4-BE49-F238E27FC236}">
                <a16:creationId xmlns:a16="http://schemas.microsoft.com/office/drawing/2014/main" id="{294F35D8-6D21-4E57-8724-63023310B5A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81746" y="1965960"/>
            <a:ext cx="4030515" cy="3228279"/>
          </a:xfrm>
        </p:spPr>
      </p:pic>
    </p:spTree>
    <p:extLst>
      <p:ext uri="{BB962C8B-B14F-4D97-AF65-F5344CB8AC3E}">
        <p14:creationId xmlns:p14="http://schemas.microsoft.com/office/powerpoint/2010/main" val="1274854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3A9116-08C8-4E87-930C-EEFDCF918269}"/>
              </a:ext>
            </a:extLst>
          </p:cNvPr>
          <p:cNvSpPr>
            <a:spLocks noGrp="1"/>
          </p:cNvSpPr>
          <p:nvPr>
            <p:ph type="title"/>
          </p:nvPr>
        </p:nvSpPr>
        <p:spPr/>
        <p:txBody>
          <a:bodyPr/>
          <a:lstStyle/>
          <a:p>
            <a:r>
              <a:rPr lang="en-US" dirty="0"/>
              <a:t>How to attract users?</a:t>
            </a:r>
          </a:p>
        </p:txBody>
      </p:sp>
      <p:sp>
        <p:nvSpPr>
          <p:cNvPr id="6" name="Content Placeholder 5">
            <a:extLst>
              <a:ext uri="{FF2B5EF4-FFF2-40B4-BE49-F238E27FC236}">
                <a16:creationId xmlns:a16="http://schemas.microsoft.com/office/drawing/2014/main" id="{59C85D8D-15AC-4447-BD84-B20180E8ABF5}"/>
              </a:ext>
            </a:extLst>
          </p:cNvPr>
          <p:cNvSpPr>
            <a:spLocks noGrp="1"/>
          </p:cNvSpPr>
          <p:nvPr>
            <p:ph idx="1"/>
          </p:nvPr>
        </p:nvSpPr>
        <p:spPr/>
        <p:txBody>
          <a:bodyPr>
            <a:normAutofit/>
          </a:bodyPr>
          <a:lstStyle/>
          <a:p>
            <a:r>
              <a:rPr lang="en-US" sz="2400" dirty="0"/>
              <a:t>Spam email </a:t>
            </a:r>
          </a:p>
          <a:p>
            <a:r>
              <a:rPr lang="en-US" sz="2400" dirty="0"/>
              <a:t>Sponsored advertisements on other sites </a:t>
            </a:r>
          </a:p>
          <a:p>
            <a:pPr lvl="1"/>
            <a:r>
              <a:rPr lang="en-US" sz="2400" dirty="0"/>
              <a:t>Ads relatively cheap </a:t>
            </a:r>
          </a:p>
          <a:p>
            <a:pPr lvl="1"/>
            <a:r>
              <a:rPr lang="en-US" sz="2400" dirty="0"/>
              <a:t>Ad networks, publishers incentivized to show ads, minimize background checks </a:t>
            </a:r>
          </a:p>
          <a:p>
            <a:r>
              <a:rPr lang="en-US" sz="2400" dirty="0"/>
              <a:t>Network attacks: redirect legitimate traffic </a:t>
            </a:r>
          </a:p>
          <a:p>
            <a:r>
              <a:rPr lang="en-US" sz="2400" dirty="0"/>
              <a:t>Infected machine: </a:t>
            </a:r>
          </a:p>
        </p:txBody>
      </p:sp>
    </p:spTree>
    <p:extLst>
      <p:ext uri="{BB962C8B-B14F-4D97-AF65-F5344CB8AC3E}">
        <p14:creationId xmlns:p14="http://schemas.microsoft.com/office/powerpoint/2010/main" val="636293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91033-FCD2-4454-A666-1310D25EA097}"/>
              </a:ext>
            </a:extLst>
          </p:cNvPr>
          <p:cNvSpPr>
            <a:spLocks noGrp="1"/>
          </p:cNvSpPr>
          <p:nvPr>
            <p:ph type="title"/>
          </p:nvPr>
        </p:nvSpPr>
        <p:spPr/>
        <p:txBody>
          <a:bodyPr/>
          <a:lstStyle/>
          <a:p>
            <a:r>
              <a:rPr lang="en-US" dirty="0"/>
              <a:t>Spoofing legitimate sites</a:t>
            </a:r>
          </a:p>
        </p:txBody>
      </p:sp>
      <p:sp>
        <p:nvSpPr>
          <p:cNvPr id="3" name="Content Placeholder 2">
            <a:extLst>
              <a:ext uri="{FF2B5EF4-FFF2-40B4-BE49-F238E27FC236}">
                <a16:creationId xmlns:a16="http://schemas.microsoft.com/office/drawing/2014/main" id="{6440B6AC-3513-4C34-AF8A-C8DA8AAAFE5B}"/>
              </a:ext>
            </a:extLst>
          </p:cNvPr>
          <p:cNvSpPr>
            <a:spLocks noGrp="1"/>
          </p:cNvSpPr>
          <p:nvPr>
            <p:ph idx="1"/>
          </p:nvPr>
        </p:nvSpPr>
        <p:spPr/>
        <p:txBody>
          <a:bodyPr>
            <a:normAutofit/>
          </a:bodyPr>
          <a:lstStyle/>
          <a:p>
            <a:pPr marL="45720" indent="0">
              <a:buNone/>
            </a:pPr>
            <a:r>
              <a:rPr lang="en-US" sz="2400" dirty="0"/>
              <a:t>How to spoof the legitimate site?</a:t>
            </a:r>
          </a:p>
          <a:p>
            <a:r>
              <a:rPr lang="en-US" sz="2400" dirty="0"/>
              <a:t>Copy HTML</a:t>
            </a:r>
          </a:p>
          <a:p>
            <a:r>
              <a:rPr lang="en-US" sz="2400" dirty="0"/>
              <a:t>Include images from legitimate Web site</a:t>
            </a:r>
          </a:p>
          <a:p>
            <a:r>
              <a:rPr lang="en-US" sz="2400" dirty="0"/>
              <a:t>Many links refer back to the legitimate Web site</a:t>
            </a:r>
          </a:p>
          <a:p>
            <a:r>
              <a:rPr lang="en-US" sz="2400" dirty="0"/>
              <a:t>After collecting login info, log user into legitimate site, redirect to legitimate site</a:t>
            </a:r>
          </a:p>
          <a:p>
            <a:r>
              <a:rPr lang="en-US" sz="2400" dirty="0"/>
              <a:t>User has no idea that password has been stolen</a:t>
            </a:r>
          </a:p>
        </p:txBody>
      </p:sp>
    </p:spTree>
    <p:extLst>
      <p:ext uri="{BB962C8B-B14F-4D97-AF65-F5344CB8AC3E}">
        <p14:creationId xmlns:p14="http://schemas.microsoft.com/office/powerpoint/2010/main" val="2886658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642D-43F4-4DF1-B405-799E3BF35066}"/>
              </a:ext>
            </a:extLst>
          </p:cNvPr>
          <p:cNvSpPr>
            <a:spLocks noGrp="1"/>
          </p:cNvSpPr>
          <p:nvPr>
            <p:ph type="title"/>
          </p:nvPr>
        </p:nvSpPr>
        <p:spPr/>
        <p:txBody>
          <a:bodyPr/>
          <a:lstStyle/>
          <a:p>
            <a:r>
              <a:rPr lang="en-US" dirty="0"/>
              <a:t>Won't user recognize a bogus address in the URL bar? </a:t>
            </a:r>
          </a:p>
        </p:txBody>
      </p:sp>
      <p:sp>
        <p:nvSpPr>
          <p:cNvPr id="7" name="Text Placeholder 6">
            <a:extLst>
              <a:ext uri="{FF2B5EF4-FFF2-40B4-BE49-F238E27FC236}">
                <a16:creationId xmlns:a16="http://schemas.microsoft.com/office/drawing/2014/main" id="{C378084A-5A77-4D9F-929B-BDF76DB40962}"/>
              </a:ext>
            </a:extLst>
          </p:cNvPr>
          <p:cNvSpPr>
            <a:spLocks noGrp="1"/>
          </p:cNvSpPr>
          <p:nvPr>
            <p:ph type="body" idx="1"/>
          </p:nvPr>
        </p:nvSpPr>
        <p:spPr/>
        <p:txBody>
          <a:bodyPr>
            <a:normAutofit/>
          </a:bodyPr>
          <a:lstStyle/>
          <a:p>
            <a:r>
              <a:rPr lang="en-US" dirty="0"/>
              <a:t>URL could be obviously Illegitimate</a:t>
            </a:r>
          </a:p>
        </p:txBody>
      </p:sp>
      <p:pic>
        <p:nvPicPr>
          <p:cNvPr id="6" name="Content Placeholder 3">
            <a:extLst>
              <a:ext uri="{FF2B5EF4-FFF2-40B4-BE49-F238E27FC236}">
                <a16:creationId xmlns:a16="http://schemas.microsoft.com/office/drawing/2014/main" id="{708EFAC8-8D6C-4162-8031-481884B306F9}"/>
              </a:ext>
            </a:extLst>
          </p:cNvPr>
          <p:cNvPicPr>
            <a:picLocks noGrp="1" noChangeAspect="1"/>
          </p:cNvPicPr>
          <p:nvPr>
            <p:ph sz="half" idx="2"/>
          </p:nvPr>
        </p:nvPicPr>
        <p:blipFill>
          <a:blip r:embed="rId2"/>
          <a:stretch>
            <a:fillRect/>
          </a:stretch>
        </p:blipFill>
        <p:spPr>
          <a:xfrm>
            <a:off x="569253" y="2910468"/>
            <a:ext cx="5647371" cy="3383280"/>
          </a:xfrm>
          <a:prstGeom prst="rect">
            <a:avLst/>
          </a:prstGeom>
        </p:spPr>
      </p:pic>
      <p:sp>
        <p:nvSpPr>
          <p:cNvPr id="8" name="Text Placeholder 7">
            <a:extLst>
              <a:ext uri="{FF2B5EF4-FFF2-40B4-BE49-F238E27FC236}">
                <a16:creationId xmlns:a16="http://schemas.microsoft.com/office/drawing/2014/main" id="{6F8F5043-2097-4BCE-9D48-5F8202FB2F72}"/>
              </a:ext>
            </a:extLst>
          </p:cNvPr>
          <p:cNvSpPr>
            <a:spLocks noGrp="1"/>
          </p:cNvSpPr>
          <p:nvPr>
            <p:ph type="body" sz="quarter" idx="3"/>
          </p:nvPr>
        </p:nvSpPr>
        <p:spPr/>
        <p:txBody>
          <a:bodyPr>
            <a:normAutofit/>
          </a:bodyPr>
          <a:lstStyle/>
          <a:p>
            <a:r>
              <a:rPr lang="en-US" dirty="0"/>
              <a:t>Or very subtly different: Look-alike characters</a:t>
            </a:r>
          </a:p>
        </p:txBody>
      </p:sp>
      <p:pic>
        <p:nvPicPr>
          <p:cNvPr id="10" name="Content Placeholder 9">
            <a:extLst>
              <a:ext uri="{FF2B5EF4-FFF2-40B4-BE49-F238E27FC236}">
                <a16:creationId xmlns:a16="http://schemas.microsoft.com/office/drawing/2014/main" id="{953FC286-086D-4BEE-9658-1CF53A129B10}"/>
              </a:ext>
            </a:extLst>
          </p:cNvPr>
          <p:cNvPicPr>
            <a:picLocks noGrp="1" noChangeAspect="1"/>
          </p:cNvPicPr>
          <p:nvPr>
            <p:ph sz="quarter" idx="4"/>
          </p:nvPr>
        </p:nvPicPr>
        <p:blipFill>
          <a:blip r:embed="rId3"/>
          <a:stretch>
            <a:fillRect/>
          </a:stretch>
        </p:blipFill>
        <p:spPr>
          <a:xfrm>
            <a:off x="6269037" y="2910468"/>
            <a:ext cx="5659627" cy="3337932"/>
          </a:xfrm>
          <a:prstGeom prst="rect">
            <a:avLst/>
          </a:prstGeom>
        </p:spPr>
      </p:pic>
    </p:spTree>
    <p:extLst>
      <p:ext uri="{BB962C8B-B14F-4D97-AF65-F5344CB8AC3E}">
        <p14:creationId xmlns:p14="http://schemas.microsoft.com/office/powerpoint/2010/main" val="44911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BAD5AE-836E-4AF2-958A-860B7AE6E92D}"/>
              </a:ext>
            </a:extLst>
          </p:cNvPr>
          <p:cNvSpPr>
            <a:spLocks noGrp="1"/>
          </p:cNvSpPr>
          <p:nvPr>
            <p:ph type="title"/>
          </p:nvPr>
        </p:nvSpPr>
        <p:spPr/>
        <p:txBody>
          <a:bodyPr/>
          <a:lstStyle/>
          <a:p>
            <a:r>
              <a:rPr lang="en-US" dirty="0"/>
              <a:t>Web application architecture</a:t>
            </a:r>
          </a:p>
        </p:txBody>
      </p:sp>
      <p:pic>
        <p:nvPicPr>
          <p:cNvPr id="6" name="Content Placeholder 5">
            <a:extLst>
              <a:ext uri="{FF2B5EF4-FFF2-40B4-BE49-F238E27FC236}">
                <a16:creationId xmlns:a16="http://schemas.microsoft.com/office/drawing/2014/main" id="{1AA274C9-FEA6-49F9-B8FA-BDC0DC5D90F0}"/>
              </a:ext>
            </a:extLst>
          </p:cNvPr>
          <p:cNvPicPr>
            <a:picLocks noGrp="1" noChangeAspect="1"/>
          </p:cNvPicPr>
          <p:nvPr>
            <p:ph idx="1"/>
          </p:nvPr>
        </p:nvPicPr>
        <p:blipFill>
          <a:blip r:embed="rId2"/>
          <a:stretch>
            <a:fillRect/>
          </a:stretch>
        </p:blipFill>
        <p:spPr>
          <a:xfrm>
            <a:off x="1663064" y="2057400"/>
            <a:ext cx="8832534" cy="4038600"/>
          </a:xfrm>
          <a:prstGeom prst="rect">
            <a:avLst/>
          </a:prstGeom>
        </p:spPr>
      </p:pic>
    </p:spTree>
    <p:extLst>
      <p:ext uri="{BB962C8B-B14F-4D97-AF65-F5344CB8AC3E}">
        <p14:creationId xmlns:p14="http://schemas.microsoft.com/office/powerpoint/2010/main" val="2111630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C2A593-1AF8-40E4-B3C5-22362558BAEE}"/>
              </a:ext>
            </a:extLst>
          </p:cNvPr>
          <p:cNvSpPr>
            <a:spLocks noGrp="1"/>
          </p:cNvSpPr>
          <p:nvPr>
            <p:ph type="title"/>
          </p:nvPr>
        </p:nvSpPr>
        <p:spPr/>
        <p:txBody>
          <a:bodyPr/>
          <a:lstStyle/>
          <a:p>
            <a:r>
              <a:rPr lang="en-US" dirty="0"/>
              <a:t>Won't user recognize a bogus address in the URL bar?</a:t>
            </a:r>
          </a:p>
        </p:txBody>
      </p:sp>
      <p:sp>
        <p:nvSpPr>
          <p:cNvPr id="8" name="Content Placeholder 7">
            <a:extLst>
              <a:ext uri="{FF2B5EF4-FFF2-40B4-BE49-F238E27FC236}">
                <a16:creationId xmlns:a16="http://schemas.microsoft.com/office/drawing/2014/main" id="{26BBEF1B-B93F-456C-9ADC-56648B553C13}"/>
              </a:ext>
            </a:extLst>
          </p:cNvPr>
          <p:cNvSpPr>
            <a:spLocks noGrp="1"/>
          </p:cNvSpPr>
          <p:nvPr>
            <p:ph idx="1"/>
          </p:nvPr>
        </p:nvSpPr>
        <p:spPr/>
        <p:txBody>
          <a:bodyPr/>
          <a:lstStyle/>
          <a:p>
            <a:r>
              <a:rPr lang="en-US" sz="2400" dirty="0"/>
              <a:t>Many people won't notice the difference. </a:t>
            </a:r>
          </a:p>
          <a:p>
            <a:r>
              <a:rPr lang="en-US" sz="2400" dirty="0"/>
              <a:t>Attacker can pick names that look similar to legitimate names:</a:t>
            </a:r>
          </a:p>
          <a:p>
            <a:pPr lvl="1"/>
            <a:r>
              <a:rPr lang="en-US" sz="2400" dirty="0"/>
              <a:t>"</a:t>
            </a:r>
            <a:r>
              <a:rPr lang="en-US" sz="2400" dirty="0" err="1"/>
              <a:t>vv</a:t>
            </a:r>
            <a:r>
              <a:rPr lang="en-US" sz="2400" dirty="0"/>
              <a:t>" instead of "w" </a:t>
            </a:r>
          </a:p>
          <a:p>
            <a:pPr lvl="1"/>
            <a:r>
              <a:rPr lang="en-US" sz="2400" dirty="0"/>
              <a:t>bankofthewest.login.com </a:t>
            </a:r>
          </a:p>
          <a:p>
            <a:pPr lvl="1"/>
            <a:r>
              <a:rPr lang="en-US" sz="2400" dirty="0"/>
              <a:t>Companies often use multiple names themselves (e.g., partners) so it's hard to tell what is legitimate. </a:t>
            </a:r>
          </a:p>
          <a:p>
            <a:pPr lvl="1"/>
            <a:endParaRPr lang="en-US" dirty="0"/>
          </a:p>
          <a:p>
            <a:endParaRPr lang="en-US" dirty="0"/>
          </a:p>
        </p:txBody>
      </p:sp>
    </p:spTree>
    <p:extLst>
      <p:ext uri="{BB962C8B-B14F-4D97-AF65-F5344CB8AC3E}">
        <p14:creationId xmlns:p14="http://schemas.microsoft.com/office/powerpoint/2010/main" val="526877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D184-7E1B-4BD3-8134-08616B4AF1A4}"/>
              </a:ext>
            </a:extLst>
          </p:cNvPr>
          <p:cNvSpPr>
            <a:spLocks noGrp="1"/>
          </p:cNvSpPr>
          <p:nvPr>
            <p:ph type="title"/>
          </p:nvPr>
        </p:nvSpPr>
        <p:spPr/>
        <p:txBody>
          <a:bodyPr/>
          <a:lstStyle/>
          <a:p>
            <a:r>
              <a:rPr lang="en-US" dirty="0"/>
              <a:t>International Character Sets</a:t>
            </a:r>
          </a:p>
        </p:txBody>
      </p:sp>
      <p:sp>
        <p:nvSpPr>
          <p:cNvPr id="3" name="Content Placeholder 2">
            <a:extLst>
              <a:ext uri="{FF2B5EF4-FFF2-40B4-BE49-F238E27FC236}">
                <a16:creationId xmlns:a16="http://schemas.microsoft.com/office/drawing/2014/main" id="{89D24048-ECB4-45FA-A78D-CAFBFA15EEF0}"/>
              </a:ext>
            </a:extLst>
          </p:cNvPr>
          <p:cNvSpPr>
            <a:spLocks noGrp="1"/>
          </p:cNvSpPr>
          <p:nvPr>
            <p:ph idx="1"/>
          </p:nvPr>
        </p:nvSpPr>
        <p:spPr>
          <a:xfrm>
            <a:off x="1143000" y="2057400"/>
            <a:ext cx="9872871" cy="4038600"/>
          </a:xfrm>
        </p:spPr>
        <p:txBody>
          <a:bodyPr>
            <a:normAutofit/>
          </a:bodyPr>
          <a:lstStyle/>
          <a:p>
            <a:r>
              <a:rPr lang="en-US" sz="2400" dirty="0"/>
              <a:t>What does this URL refer to:</a:t>
            </a:r>
          </a:p>
          <a:p>
            <a:endParaRPr lang="en-US" sz="2400" dirty="0"/>
          </a:p>
          <a:p>
            <a:endParaRPr lang="en-US" sz="2400" dirty="0"/>
          </a:p>
          <a:p>
            <a:endParaRPr lang="en-US" sz="2400" dirty="0"/>
          </a:p>
          <a:p>
            <a:pPr marL="1371400" lvl="5" indent="0">
              <a:buNone/>
            </a:pPr>
            <a:r>
              <a:rPr lang="en-US" sz="2400" dirty="0"/>
              <a:t>Chinese characters that look like "/", "?", and "="</a:t>
            </a:r>
          </a:p>
          <a:p>
            <a:r>
              <a:rPr lang="en-US" sz="2400" dirty="0"/>
              <a:t>This is a host name only!</a:t>
            </a:r>
          </a:p>
          <a:p>
            <a:r>
              <a:rPr lang="en-US" b="1" dirty="0"/>
              <a:t>www.paypal.com </a:t>
            </a:r>
            <a:r>
              <a:rPr lang="en-US" dirty="0"/>
              <a:t>using the Cyrillic letter p, which has Unicode value #0440,</a:t>
            </a:r>
            <a:br>
              <a:rPr lang="en-US" dirty="0"/>
            </a:br>
            <a:r>
              <a:rPr lang="en-US" dirty="0"/>
              <a:t>instead of the ASCII letter p, which has Unicode value #0070.</a:t>
            </a:r>
            <a:br>
              <a:rPr lang="en-US" dirty="0"/>
            </a:br>
            <a:endParaRPr lang="en-US" sz="2400" dirty="0"/>
          </a:p>
        </p:txBody>
      </p:sp>
      <p:sp>
        <p:nvSpPr>
          <p:cNvPr id="4" name="TextBox 3">
            <a:extLst>
              <a:ext uri="{FF2B5EF4-FFF2-40B4-BE49-F238E27FC236}">
                <a16:creationId xmlns:a16="http://schemas.microsoft.com/office/drawing/2014/main" id="{690F2461-23E5-4CBA-A601-70122F5DA12D}"/>
              </a:ext>
            </a:extLst>
          </p:cNvPr>
          <p:cNvSpPr txBox="1"/>
          <p:nvPr/>
        </p:nvSpPr>
        <p:spPr>
          <a:xfrm>
            <a:off x="1727510" y="2704171"/>
            <a:ext cx="8703850" cy="523220"/>
          </a:xfrm>
          <a:prstGeom prst="rect">
            <a:avLst/>
          </a:prstGeom>
          <a:noFill/>
        </p:spPr>
        <p:txBody>
          <a:bodyPr wrap="square" rtlCol="0">
            <a:spAutoFit/>
          </a:bodyPr>
          <a:lstStyle/>
          <a:p>
            <a:r>
              <a:rPr lang="en-US" sz="2800" b="1" dirty="0">
                <a:solidFill>
                  <a:srgbClr val="002060"/>
                </a:solidFill>
              </a:rPr>
              <a:t>www.bank.com/accounts/login.php?q=me.badguy.cn</a:t>
            </a:r>
          </a:p>
        </p:txBody>
      </p:sp>
      <p:cxnSp>
        <p:nvCxnSpPr>
          <p:cNvPr id="11" name="Straight Arrow Connector 10">
            <a:extLst>
              <a:ext uri="{FF2B5EF4-FFF2-40B4-BE49-F238E27FC236}">
                <a16:creationId xmlns:a16="http://schemas.microsoft.com/office/drawing/2014/main" id="{DF8BFB7A-6B33-4737-99BC-2BD49611EE0F}"/>
              </a:ext>
            </a:extLst>
          </p:cNvPr>
          <p:cNvCxnSpPr/>
          <p:nvPr/>
        </p:nvCxnSpPr>
        <p:spPr>
          <a:xfrm flipH="1" flipV="1">
            <a:off x="4259766" y="3227391"/>
            <a:ext cx="211873" cy="64208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2" name="Straight Arrow Connector 11">
            <a:extLst>
              <a:ext uri="{FF2B5EF4-FFF2-40B4-BE49-F238E27FC236}">
                <a16:creationId xmlns:a16="http://schemas.microsoft.com/office/drawing/2014/main" id="{FA86270F-A08B-4D0E-AA9A-AF4B27251F38}"/>
              </a:ext>
            </a:extLst>
          </p:cNvPr>
          <p:cNvCxnSpPr/>
          <p:nvPr/>
        </p:nvCxnSpPr>
        <p:spPr>
          <a:xfrm flipH="1" flipV="1">
            <a:off x="5705708" y="3178099"/>
            <a:ext cx="211873" cy="64208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89235C16-46EF-49C8-B771-6851A5D6D46B}"/>
              </a:ext>
            </a:extLst>
          </p:cNvPr>
          <p:cNvCxnSpPr/>
          <p:nvPr/>
        </p:nvCxnSpPr>
        <p:spPr>
          <a:xfrm flipH="1" flipV="1">
            <a:off x="7376532" y="3178099"/>
            <a:ext cx="211873" cy="64208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1CC8BC8E-9344-4516-934B-BAB9B99213B6}"/>
              </a:ext>
            </a:extLst>
          </p:cNvPr>
          <p:cNvCxnSpPr/>
          <p:nvPr/>
        </p:nvCxnSpPr>
        <p:spPr>
          <a:xfrm flipH="1" flipV="1">
            <a:off x="7792057" y="3202745"/>
            <a:ext cx="211873" cy="64208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2922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0DE20-210D-4842-83DE-7885524D7725}"/>
              </a:ext>
            </a:extLst>
          </p:cNvPr>
          <p:cNvSpPr>
            <a:spLocks noGrp="1"/>
          </p:cNvSpPr>
          <p:nvPr>
            <p:ph type="title"/>
          </p:nvPr>
        </p:nvSpPr>
        <p:spPr>
          <a:xfrm>
            <a:off x="496229" y="83820"/>
            <a:ext cx="9875520" cy="1356360"/>
          </a:xfrm>
        </p:spPr>
        <p:txBody>
          <a:bodyPr/>
          <a:lstStyle/>
          <a:p>
            <a:r>
              <a:rPr lang="en-US" dirty="0"/>
              <a:t>Picture in picture</a:t>
            </a:r>
          </a:p>
        </p:txBody>
      </p:sp>
      <p:sp>
        <p:nvSpPr>
          <p:cNvPr id="3" name="Content Placeholder 2">
            <a:extLst>
              <a:ext uri="{FF2B5EF4-FFF2-40B4-BE49-F238E27FC236}">
                <a16:creationId xmlns:a16="http://schemas.microsoft.com/office/drawing/2014/main" id="{E4FFA822-9DFE-4507-A19F-7C86223625EA}"/>
              </a:ext>
            </a:extLst>
          </p:cNvPr>
          <p:cNvSpPr>
            <a:spLocks noGrp="1"/>
          </p:cNvSpPr>
          <p:nvPr>
            <p:ph idx="1"/>
          </p:nvPr>
        </p:nvSpPr>
        <p:spPr>
          <a:xfrm>
            <a:off x="875370" y="1243361"/>
            <a:ext cx="9872871" cy="4038600"/>
          </a:xfrm>
        </p:spPr>
        <p:txBody>
          <a:bodyPr>
            <a:normAutofit/>
          </a:bodyPr>
          <a:lstStyle/>
          <a:p>
            <a:r>
              <a:rPr lang="en-US" sz="2400" dirty="0"/>
              <a:t>Use image to generate fake browser look-alike inside the main window </a:t>
            </a:r>
          </a:p>
        </p:txBody>
      </p:sp>
      <p:pic>
        <p:nvPicPr>
          <p:cNvPr id="4" name="Picture 3">
            <a:extLst>
              <a:ext uri="{FF2B5EF4-FFF2-40B4-BE49-F238E27FC236}">
                <a16:creationId xmlns:a16="http://schemas.microsoft.com/office/drawing/2014/main" id="{0A5ABF62-B432-4C30-89D6-9C9DBF7675A4}"/>
              </a:ext>
            </a:extLst>
          </p:cNvPr>
          <p:cNvPicPr>
            <a:picLocks noChangeAspect="1"/>
          </p:cNvPicPr>
          <p:nvPr/>
        </p:nvPicPr>
        <p:blipFill>
          <a:blip r:embed="rId2"/>
          <a:stretch>
            <a:fillRect/>
          </a:stretch>
        </p:blipFill>
        <p:spPr>
          <a:xfrm>
            <a:off x="1907045" y="1844060"/>
            <a:ext cx="7053888" cy="4735044"/>
          </a:xfrm>
          <a:prstGeom prst="rect">
            <a:avLst/>
          </a:prstGeom>
        </p:spPr>
      </p:pic>
    </p:spTree>
    <p:extLst>
      <p:ext uri="{BB962C8B-B14F-4D97-AF65-F5344CB8AC3E}">
        <p14:creationId xmlns:p14="http://schemas.microsoft.com/office/powerpoint/2010/main" val="15937749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64332-7DE0-47DF-BD87-1120AD8D6BF3}"/>
              </a:ext>
            </a:extLst>
          </p:cNvPr>
          <p:cNvSpPr>
            <a:spLocks noGrp="1"/>
          </p:cNvSpPr>
          <p:nvPr>
            <p:ph type="title"/>
          </p:nvPr>
        </p:nvSpPr>
        <p:spPr/>
        <p:txBody>
          <a:bodyPr/>
          <a:lstStyle/>
          <a:p>
            <a:r>
              <a:rPr lang="en-US" dirty="0"/>
              <a:t>Counter-measure: visual indicators</a:t>
            </a:r>
          </a:p>
        </p:txBody>
      </p:sp>
      <p:sp>
        <p:nvSpPr>
          <p:cNvPr id="3" name="Content Placeholder 2">
            <a:extLst>
              <a:ext uri="{FF2B5EF4-FFF2-40B4-BE49-F238E27FC236}">
                <a16:creationId xmlns:a16="http://schemas.microsoft.com/office/drawing/2014/main" id="{8095F325-28E7-4E19-A8B5-CC5EE8A743EC}"/>
              </a:ext>
            </a:extLst>
          </p:cNvPr>
          <p:cNvSpPr>
            <a:spLocks noGrp="1"/>
          </p:cNvSpPr>
          <p:nvPr>
            <p:ph idx="1"/>
          </p:nvPr>
        </p:nvSpPr>
        <p:spPr/>
        <p:txBody>
          <a:bodyPr>
            <a:normAutofit/>
          </a:bodyPr>
          <a:lstStyle/>
          <a:p>
            <a:r>
              <a:rPr lang="en-US" sz="2400" dirty="0"/>
              <a:t>Help users identify legitimate sites:</a:t>
            </a:r>
          </a:p>
          <a:p>
            <a:r>
              <a:rPr lang="en-US" sz="2400" dirty="0"/>
              <a:t>Lock symbols to indicate HTTPS</a:t>
            </a:r>
          </a:p>
          <a:p>
            <a:pPr lvl="1"/>
            <a:r>
              <a:rPr lang="en-US" sz="2400" dirty="0"/>
              <a:t>Color change to indicate HTTPS</a:t>
            </a:r>
          </a:p>
          <a:p>
            <a:pPr marL="45720" indent="0">
              <a:buNone/>
            </a:pPr>
            <a:r>
              <a:rPr lang="en-US" sz="2400" dirty="0"/>
              <a:t>Problems:</a:t>
            </a:r>
          </a:p>
          <a:p>
            <a:r>
              <a:rPr lang="en-US" sz="2400" dirty="0"/>
              <a:t>Lock symbols not always obvious</a:t>
            </a:r>
          </a:p>
        </p:txBody>
      </p:sp>
    </p:spTree>
    <p:extLst>
      <p:ext uri="{BB962C8B-B14F-4D97-AF65-F5344CB8AC3E}">
        <p14:creationId xmlns:p14="http://schemas.microsoft.com/office/powerpoint/2010/main" val="16385391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53B4-27C1-49F5-A9BA-F212F0B698CB}"/>
              </a:ext>
            </a:extLst>
          </p:cNvPr>
          <p:cNvSpPr>
            <a:spLocks noGrp="1"/>
          </p:cNvSpPr>
          <p:nvPr>
            <p:ph type="title"/>
          </p:nvPr>
        </p:nvSpPr>
        <p:spPr/>
        <p:txBody>
          <a:bodyPr/>
          <a:lstStyle/>
          <a:p>
            <a:r>
              <a:rPr lang="en-US" dirty="0"/>
              <a:t>HTTPS Indicators</a:t>
            </a:r>
          </a:p>
        </p:txBody>
      </p:sp>
      <p:pic>
        <p:nvPicPr>
          <p:cNvPr id="4" name="Content Placeholder 3">
            <a:extLst>
              <a:ext uri="{FF2B5EF4-FFF2-40B4-BE49-F238E27FC236}">
                <a16:creationId xmlns:a16="http://schemas.microsoft.com/office/drawing/2014/main" id="{68C2E0E1-2E83-4C92-9A31-F68D6809937D}"/>
              </a:ext>
            </a:extLst>
          </p:cNvPr>
          <p:cNvPicPr>
            <a:picLocks noGrp="1" noChangeAspect="1"/>
          </p:cNvPicPr>
          <p:nvPr>
            <p:ph idx="1"/>
          </p:nvPr>
        </p:nvPicPr>
        <p:blipFill>
          <a:blip r:embed="rId2"/>
          <a:stretch>
            <a:fillRect/>
          </a:stretch>
        </p:blipFill>
        <p:spPr>
          <a:xfrm>
            <a:off x="1143000" y="2151951"/>
            <a:ext cx="10506012" cy="4096449"/>
          </a:xfrm>
          <a:prstGeom prst="rect">
            <a:avLst/>
          </a:prstGeom>
        </p:spPr>
      </p:pic>
    </p:spTree>
    <p:extLst>
      <p:ext uri="{BB962C8B-B14F-4D97-AF65-F5344CB8AC3E}">
        <p14:creationId xmlns:p14="http://schemas.microsoft.com/office/powerpoint/2010/main" val="710385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67D-8A00-4D46-A0E2-E1D2FA7AC499}"/>
              </a:ext>
            </a:extLst>
          </p:cNvPr>
          <p:cNvSpPr>
            <a:spLocks noGrp="1"/>
          </p:cNvSpPr>
          <p:nvPr>
            <p:ph type="title"/>
          </p:nvPr>
        </p:nvSpPr>
        <p:spPr/>
        <p:txBody>
          <a:bodyPr/>
          <a:lstStyle/>
          <a:p>
            <a:r>
              <a:rPr lang="en-US" dirty="0"/>
              <a:t>Problem: too easy to obtain certificates </a:t>
            </a:r>
          </a:p>
        </p:txBody>
      </p:sp>
      <p:sp>
        <p:nvSpPr>
          <p:cNvPr id="3" name="Content Placeholder 2">
            <a:extLst>
              <a:ext uri="{FF2B5EF4-FFF2-40B4-BE49-F238E27FC236}">
                <a16:creationId xmlns:a16="http://schemas.microsoft.com/office/drawing/2014/main" id="{DDC755A4-E23E-4FE0-8CC1-824D8338BC0E}"/>
              </a:ext>
            </a:extLst>
          </p:cNvPr>
          <p:cNvSpPr>
            <a:spLocks noGrp="1"/>
          </p:cNvSpPr>
          <p:nvPr>
            <p:ph idx="1"/>
          </p:nvPr>
        </p:nvSpPr>
        <p:spPr/>
        <p:txBody>
          <a:bodyPr>
            <a:normAutofit/>
          </a:bodyPr>
          <a:lstStyle/>
          <a:p>
            <a:pPr marL="45720" indent="0">
              <a:buNone/>
            </a:pPr>
            <a:r>
              <a:rPr lang="en-US" sz="2400" dirty="0"/>
              <a:t>Problem: too easy to obtain certificates that look like legitimate sites</a:t>
            </a:r>
          </a:p>
          <a:p>
            <a:r>
              <a:rPr lang="en-US" sz="2400" dirty="0"/>
              <a:t>Example: bankofamerica-secure.com</a:t>
            </a:r>
          </a:p>
          <a:p>
            <a:r>
              <a:rPr lang="en-US" sz="2400" dirty="0"/>
              <a:t>Pressure on certificate authorities to issue certificates quickly</a:t>
            </a:r>
          </a:p>
          <a:p>
            <a:r>
              <a:rPr lang="en-US" sz="2400" dirty="0"/>
              <a:t>E.g. "domain validation only" certificates: certificate authority only verifies that applicant has right to a particular Internet domain name; no verification of legal status of organization.</a:t>
            </a:r>
          </a:p>
        </p:txBody>
      </p:sp>
    </p:spTree>
    <p:extLst>
      <p:ext uri="{BB962C8B-B14F-4D97-AF65-F5344CB8AC3E}">
        <p14:creationId xmlns:p14="http://schemas.microsoft.com/office/powerpoint/2010/main" val="842865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F3627-158C-47D0-9DB8-EFABF020F69E}"/>
              </a:ext>
            </a:extLst>
          </p:cNvPr>
          <p:cNvSpPr>
            <a:spLocks noGrp="1"/>
          </p:cNvSpPr>
          <p:nvPr>
            <p:ph type="title"/>
          </p:nvPr>
        </p:nvSpPr>
        <p:spPr/>
        <p:txBody>
          <a:bodyPr/>
          <a:lstStyle/>
          <a:p>
            <a:r>
              <a:rPr lang="en-US" dirty="0"/>
              <a:t>Counter-measure: extended validation certificates</a:t>
            </a:r>
          </a:p>
        </p:txBody>
      </p:sp>
      <p:sp>
        <p:nvSpPr>
          <p:cNvPr id="3" name="Content Placeholder 2">
            <a:extLst>
              <a:ext uri="{FF2B5EF4-FFF2-40B4-BE49-F238E27FC236}">
                <a16:creationId xmlns:a16="http://schemas.microsoft.com/office/drawing/2014/main" id="{EE75EAD3-B68C-4B7D-97E3-22A4FCC9289E}"/>
              </a:ext>
            </a:extLst>
          </p:cNvPr>
          <p:cNvSpPr>
            <a:spLocks noGrp="1"/>
          </p:cNvSpPr>
          <p:nvPr>
            <p:ph idx="1"/>
          </p:nvPr>
        </p:nvSpPr>
        <p:spPr>
          <a:xfrm>
            <a:off x="1143000" y="1965960"/>
            <a:ext cx="10632688" cy="4521820"/>
          </a:xfrm>
        </p:spPr>
        <p:txBody>
          <a:bodyPr>
            <a:noAutofit/>
          </a:bodyPr>
          <a:lstStyle/>
          <a:p>
            <a:r>
              <a:rPr lang="en-US" sz="2400" dirty="0"/>
              <a:t>Goal: prevent attackers from obtaining certificates that look like legitimate sites</a:t>
            </a:r>
          </a:p>
          <a:p>
            <a:r>
              <a:rPr lang="en-US" sz="2400" dirty="0"/>
              <a:t>Certificate authority must thoroughly vet the organization obtaining the certificate; prevent look-alike names.</a:t>
            </a:r>
          </a:p>
          <a:p>
            <a:r>
              <a:rPr lang="en-US" sz="2400" dirty="0"/>
              <a:t>Certificate authority must undergo audits to ensure it is doing the vets carefully.</a:t>
            </a:r>
          </a:p>
          <a:p>
            <a:r>
              <a:rPr lang="en-US" sz="2400" dirty="0"/>
              <a:t>Browser provides special indicator for extended validation sites</a:t>
            </a:r>
          </a:p>
          <a:p>
            <a:r>
              <a:rPr lang="en-US" sz="2400" dirty="0"/>
              <a:t>Problems:</a:t>
            </a:r>
          </a:p>
          <a:p>
            <a:pPr lvl="1"/>
            <a:r>
              <a:rPr lang="en-US" sz="2400" dirty="0"/>
              <a:t>Small organizations don't like delays and cost of extended validation</a:t>
            </a:r>
          </a:p>
          <a:p>
            <a:pPr lvl="1"/>
            <a:r>
              <a:rPr lang="en-US" sz="2400" dirty="0"/>
              <a:t>Until recently, extended validation indicators not very visible in browsers (but much better nowadays</a:t>
            </a:r>
          </a:p>
        </p:txBody>
      </p:sp>
    </p:spTree>
    <p:extLst>
      <p:ext uri="{BB962C8B-B14F-4D97-AF65-F5344CB8AC3E}">
        <p14:creationId xmlns:p14="http://schemas.microsoft.com/office/powerpoint/2010/main" val="4049746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01D1-6C31-4570-8E88-9C7063FE21C0}"/>
              </a:ext>
            </a:extLst>
          </p:cNvPr>
          <p:cNvSpPr>
            <a:spLocks noGrp="1"/>
          </p:cNvSpPr>
          <p:nvPr>
            <p:ph type="title"/>
          </p:nvPr>
        </p:nvSpPr>
        <p:spPr/>
        <p:txBody>
          <a:bodyPr/>
          <a:lstStyle/>
          <a:p>
            <a:r>
              <a:rPr lang="en-US" dirty="0"/>
              <a:t>Extended Validation Certificates</a:t>
            </a:r>
          </a:p>
        </p:txBody>
      </p:sp>
      <p:pic>
        <p:nvPicPr>
          <p:cNvPr id="4" name="Content Placeholder 3">
            <a:extLst>
              <a:ext uri="{FF2B5EF4-FFF2-40B4-BE49-F238E27FC236}">
                <a16:creationId xmlns:a16="http://schemas.microsoft.com/office/drawing/2014/main" id="{3224DE32-BD0E-4CBE-B5B4-6CED34D9CD8F}"/>
              </a:ext>
            </a:extLst>
          </p:cNvPr>
          <p:cNvPicPr>
            <a:picLocks noGrp="1" noChangeAspect="1"/>
          </p:cNvPicPr>
          <p:nvPr>
            <p:ph idx="1"/>
          </p:nvPr>
        </p:nvPicPr>
        <p:blipFill>
          <a:blip r:embed="rId2"/>
          <a:stretch>
            <a:fillRect/>
          </a:stretch>
        </p:blipFill>
        <p:spPr>
          <a:xfrm>
            <a:off x="2168941" y="2057400"/>
            <a:ext cx="7820780" cy="4038600"/>
          </a:xfrm>
          <a:prstGeom prst="rect">
            <a:avLst/>
          </a:prstGeom>
        </p:spPr>
      </p:pic>
    </p:spTree>
    <p:extLst>
      <p:ext uri="{BB962C8B-B14F-4D97-AF65-F5344CB8AC3E}">
        <p14:creationId xmlns:p14="http://schemas.microsoft.com/office/powerpoint/2010/main" val="2322119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2D22D-26E9-4166-8EC0-5050D342A0E3}"/>
              </a:ext>
            </a:extLst>
          </p:cNvPr>
          <p:cNvSpPr>
            <a:spLocks noGrp="1"/>
          </p:cNvSpPr>
          <p:nvPr>
            <p:ph type="title"/>
          </p:nvPr>
        </p:nvSpPr>
        <p:spPr/>
        <p:txBody>
          <a:bodyPr/>
          <a:lstStyle/>
          <a:p>
            <a:r>
              <a:rPr lang="en-US" dirty="0"/>
              <a:t>Other counter-measures</a:t>
            </a:r>
          </a:p>
        </p:txBody>
      </p:sp>
      <p:sp>
        <p:nvSpPr>
          <p:cNvPr id="3" name="Content Placeholder 2">
            <a:extLst>
              <a:ext uri="{FF2B5EF4-FFF2-40B4-BE49-F238E27FC236}">
                <a16:creationId xmlns:a16="http://schemas.microsoft.com/office/drawing/2014/main" id="{48A3E15D-EA88-45D4-9328-C01517174F5E}"/>
              </a:ext>
            </a:extLst>
          </p:cNvPr>
          <p:cNvSpPr>
            <a:spLocks noGrp="1"/>
          </p:cNvSpPr>
          <p:nvPr>
            <p:ph idx="1"/>
          </p:nvPr>
        </p:nvSpPr>
        <p:spPr/>
        <p:txBody>
          <a:bodyPr>
            <a:normAutofit/>
          </a:bodyPr>
          <a:lstStyle/>
          <a:p>
            <a:r>
              <a:rPr lang="en-US" sz="2400" dirty="0"/>
              <a:t>Browsers starting to include anti-phishing measures (warn users about known phishing sites)</a:t>
            </a:r>
          </a:p>
          <a:p>
            <a:r>
              <a:rPr lang="en-US" sz="2400" dirty="0"/>
              <a:t>Legitimate Web sites can monitor traffic; changes may indicate attacks under way:</a:t>
            </a:r>
          </a:p>
          <a:p>
            <a:pPr lvl="1"/>
            <a:r>
              <a:rPr lang="en-US" sz="2400" dirty="0"/>
              <a:t>Spike in download rates for official images</a:t>
            </a:r>
          </a:p>
          <a:p>
            <a:pPr lvl="1"/>
            <a:r>
              <a:rPr lang="en-US" sz="2400" dirty="0"/>
              <a:t>Unusual rate of password changes, funds transfers</a:t>
            </a:r>
          </a:p>
          <a:p>
            <a:r>
              <a:rPr lang="en-US" sz="2400" dirty="0"/>
              <a:t>Legitimate sites can incorporate personal information in emails to authenticate them: phishers won't have such information.</a:t>
            </a:r>
          </a:p>
          <a:p>
            <a:pPr lvl="1"/>
            <a:r>
              <a:rPr lang="en-US" sz="2400" dirty="0"/>
              <a:t>Spear phishing - Phishing with attacker having personal information</a:t>
            </a:r>
          </a:p>
        </p:txBody>
      </p:sp>
    </p:spTree>
    <p:extLst>
      <p:ext uri="{BB962C8B-B14F-4D97-AF65-F5344CB8AC3E}">
        <p14:creationId xmlns:p14="http://schemas.microsoft.com/office/powerpoint/2010/main" val="2053407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6AF19C-47E6-4ED6-AEAF-5B85C9B43309}"/>
              </a:ext>
            </a:extLst>
          </p:cNvPr>
          <p:cNvSpPr>
            <a:spLocks noGrp="1"/>
          </p:cNvSpPr>
          <p:nvPr>
            <p:ph type="title"/>
          </p:nvPr>
        </p:nvSpPr>
        <p:spPr/>
        <p:txBody>
          <a:bodyPr/>
          <a:lstStyle/>
          <a:p>
            <a:r>
              <a:rPr lang="en-US" dirty="0"/>
              <a:t>Click-jacking</a:t>
            </a:r>
          </a:p>
        </p:txBody>
      </p:sp>
      <p:sp>
        <p:nvSpPr>
          <p:cNvPr id="5" name="Text Placeholder 4">
            <a:extLst>
              <a:ext uri="{FF2B5EF4-FFF2-40B4-BE49-F238E27FC236}">
                <a16:creationId xmlns:a16="http://schemas.microsoft.com/office/drawing/2014/main" id="{D07AAE0C-333E-49BF-A82D-ED9D574E1F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92619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0577F-B7FC-4D4F-B900-34E833594D5B}"/>
              </a:ext>
            </a:extLst>
          </p:cNvPr>
          <p:cNvSpPr>
            <a:spLocks noGrp="1"/>
          </p:cNvSpPr>
          <p:nvPr>
            <p:ph type="title"/>
          </p:nvPr>
        </p:nvSpPr>
        <p:spPr/>
        <p:txBody>
          <a:bodyPr/>
          <a:lstStyle/>
          <a:p>
            <a:r>
              <a:rPr lang="en-US" dirty="0"/>
              <a:t>Uniform Resource Locators (URLs)</a:t>
            </a:r>
          </a:p>
        </p:txBody>
      </p:sp>
      <p:sp>
        <p:nvSpPr>
          <p:cNvPr id="3" name="Content Placeholder 2">
            <a:extLst>
              <a:ext uri="{FF2B5EF4-FFF2-40B4-BE49-F238E27FC236}">
                <a16:creationId xmlns:a16="http://schemas.microsoft.com/office/drawing/2014/main" id="{01913BCD-562B-4EC2-BB92-4DFEB1DB742C}"/>
              </a:ext>
            </a:extLst>
          </p:cNvPr>
          <p:cNvSpPr>
            <a:spLocks noGrp="1"/>
          </p:cNvSpPr>
          <p:nvPr>
            <p:ph idx="1"/>
          </p:nvPr>
        </p:nvSpPr>
        <p:spPr/>
        <p:txBody>
          <a:bodyPr>
            <a:normAutofit/>
          </a:bodyPr>
          <a:lstStyle/>
          <a:p>
            <a:r>
              <a:rPr lang="en-US" dirty="0"/>
              <a:t>The process of visiting  a website begins with the browser determining the IP address of the </a:t>
            </a:r>
            <a:r>
              <a:rPr lang="en-US" b="1" i="1" dirty="0"/>
              <a:t>web server </a:t>
            </a:r>
            <a:r>
              <a:rPr lang="en-US" dirty="0"/>
              <a:t>that is hosting</a:t>
            </a:r>
          </a:p>
          <a:p>
            <a:r>
              <a:rPr lang="en-US" dirty="0"/>
              <a:t>A web browser identifies a web site with a uniform resource locator, or URL.</a:t>
            </a:r>
          </a:p>
          <a:p>
            <a:endParaRPr lang="en-US" b="1" dirty="0"/>
          </a:p>
          <a:p>
            <a:endParaRPr lang="en-US" b="1" dirty="0"/>
          </a:p>
          <a:p>
            <a:r>
              <a:rPr lang="en-US" dirty="0"/>
              <a:t>Here, www.example.com is the domain of the web server holding the web</a:t>
            </a:r>
            <a:br>
              <a:rPr lang="en-US" dirty="0"/>
            </a:br>
            <a:r>
              <a:rPr lang="en-US" dirty="0"/>
              <a:t>site of interest, directory is the name of the folder that is storing the web</a:t>
            </a:r>
            <a:br>
              <a:rPr lang="en-US" dirty="0"/>
            </a:br>
            <a:r>
              <a:rPr lang="en-US" dirty="0"/>
              <a:t>site of interest, and file.html is a file that describes the text and images for a</a:t>
            </a:r>
            <a:br>
              <a:rPr lang="en-US" dirty="0"/>
            </a:br>
            <a:r>
              <a:rPr lang="en-US" dirty="0"/>
              <a:t>page on this web site</a:t>
            </a:r>
            <a:br>
              <a:rPr lang="en-US" b="1" dirty="0"/>
            </a:br>
            <a:endParaRPr lang="en-US" dirty="0"/>
          </a:p>
        </p:txBody>
      </p:sp>
      <p:sp>
        <p:nvSpPr>
          <p:cNvPr id="4" name="TextBox 3">
            <a:extLst>
              <a:ext uri="{FF2B5EF4-FFF2-40B4-BE49-F238E27FC236}">
                <a16:creationId xmlns:a16="http://schemas.microsoft.com/office/drawing/2014/main" id="{20AC91D0-A3B9-4A69-B307-B6036F9B4DED}"/>
              </a:ext>
            </a:extLst>
          </p:cNvPr>
          <p:cNvSpPr txBox="1"/>
          <p:nvPr/>
        </p:nvSpPr>
        <p:spPr>
          <a:xfrm>
            <a:off x="2920482" y="3424335"/>
            <a:ext cx="5607697" cy="369332"/>
          </a:xfrm>
          <a:prstGeom prst="rect">
            <a:avLst/>
          </a:prstGeom>
          <a:noFill/>
        </p:spPr>
        <p:txBody>
          <a:bodyPr wrap="square" rtlCol="0">
            <a:spAutoFit/>
          </a:bodyPr>
          <a:lstStyle/>
          <a:p>
            <a:r>
              <a:rPr lang="en-US" b="1" dirty="0"/>
              <a:t>http://www.example.com/directory/file.html</a:t>
            </a:r>
          </a:p>
        </p:txBody>
      </p:sp>
    </p:spTree>
    <p:extLst>
      <p:ext uri="{BB962C8B-B14F-4D97-AF65-F5344CB8AC3E}">
        <p14:creationId xmlns:p14="http://schemas.microsoft.com/office/powerpoint/2010/main" val="804457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782B2-4098-4B3D-B5DE-B5E4AFEEE429}"/>
              </a:ext>
            </a:extLst>
          </p:cNvPr>
          <p:cNvSpPr>
            <a:spLocks noGrp="1"/>
          </p:cNvSpPr>
          <p:nvPr>
            <p:ph type="title"/>
          </p:nvPr>
        </p:nvSpPr>
        <p:spPr/>
        <p:txBody>
          <a:bodyPr/>
          <a:lstStyle/>
          <a:p>
            <a:r>
              <a:rPr lang="en-US" dirty="0"/>
              <a:t>Click Jacking</a:t>
            </a:r>
          </a:p>
        </p:txBody>
      </p:sp>
      <p:pic>
        <p:nvPicPr>
          <p:cNvPr id="7" name="Content Placeholder 6">
            <a:extLst>
              <a:ext uri="{FF2B5EF4-FFF2-40B4-BE49-F238E27FC236}">
                <a16:creationId xmlns:a16="http://schemas.microsoft.com/office/drawing/2014/main" id="{CD6868F5-CE96-4F4E-9D80-05783D5AF4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7482" y="2057400"/>
            <a:ext cx="5263698" cy="4038600"/>
          </a:xfrm>
        </p:spPr>
      </p:pic>
    </p:spTree>
    <p:extLst>
      <p:ext uri="{BB962C8B-B14F-4D97-AF65-F5344CB8AC3E}">
        <p14:creationId xmlns:p14="http://schemas.microsoft.com/office/powerpoint/2010/main" val="32271497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F0F9DB-EC44-40BE-AF0A-3CF8D3374921}"/>
              </a:ext>
            </a:extLst>
          </p:cNvPr>
          <p:cNvSpPr>
            <a:spLocks noGrp="1"/>
          </p:cNvSpPr>
          <p:nvPr>
            <p:ph type="title"/>
          </p:nvPr>
        </p:nvSpPr>
        <p:spPr/>
        <p:txBody>
          <a:bodyPr/>
          <a:lstStyle/>
          <a:p>
            <a:r>
              <a:rPr lang="en-US" dirty="0"/>
              <a:t>Click Jacking</a:t>
            </a:r>
          </a:p>
        </p:txBody>
      </p:sp>
      <p:sp>
        <p:nvSpPr>
          <p:cNvPr id="7" name="Content Placeholder 6">
            <a:extLst>
              <a:ext uri="{FF2B5EF4-FFF2-40B4-BE49-F238E27FC236}">
                <a16:creationId xmlns:a16="http://schemas.microsoft.com/office/drawing/2014/main" id="{4E577E75-C333-446E-AB0E-E0D0D3EC7006}"/>
              </a:ext>
            </a:extLst>
          </p:cNvPr>
          <p:cNvSpPr>
            <a:spLocks noGrp="1"/>
          </p:cNvSpPr>
          <p:nvPr>
            <p:ph idx="1"/>
          </p:nvPr>
        </p:nvSpPr>
        <p:spPr/>
        <p:txBody>
          <a:bodyPr>
            <a:normAutofit lnSpcReduction="10000"/>
          </a:bodyPr>
          <a:lstStyle/>
          <a:p>
            <a:r>
              <a:rPr lang="en-US" sz="2400" b="1" i="1" dirty="0"/>
              <a:t>click-jacking </a:t>
            </a:r>
            <a:r>
              <a:rPr lang="en-US" sz="2400" dirty="0"/>
              <a:t>is a form of web site exploitation where a user’s mouse click on a page is used in a way that was not intended by the user.</a:t>
            </a:r>
          </a:p>
          <a:p>
            <a:endParaRPr lang="en-US" sz="2400" dirty="0"/>
          </a:p>
          <a:p>
            <a:endParaRPr lang="en-US" sz="2400" dirty="0"/>
          </a:p>
          <a:p>
            <a:endParaRPr lang="en-US" sz="2400" dirty="0"/>
          </a:p>
          <a:p>
            <a:endParaRPr lang="en-US" sz="2400" dirty="0"/>
          </a:p>
          <a:p>
            <a:endParaRPr lang="en-US" sz="2400" dirty="0"/>
          </a:p>
          <a:p>
            <a:r>
              <a:rPr lang="en-US" sz="2400" dirty="0"/>
              <a:t>it is possible for malicious sites to use other </a:t>
            </a:r>
            <a:r>
              <a:rPr lang="en-US" sz="2400" dirty="0" err="1"/>
              <a:t>Javascript</a:t>
            </a:r>
            <a:r>
              <a:rPr lang="en-US" sz="2400" dirty="0"/>
              <a:t> event handlers such</a:t>
            </a:r>
            <a:br>
              <a:rPr lang="en-US" sz="2400" dirty="0"/>
            </a:br>
            <a:r>
              <a:rPr lang="en-US" sz="2400" dirty="0"/>
              <a:t>as </a:t>
            </a:r>
            <a:r>
              <a:rPr lang="en-US" sz="2400" i="1" dirty="0" err="1"/>
              <a:t>onMouseOver</a:t>
            </a:r>
            <a:endParaRPr lang="en-US" sz="2400" i="1" dirty="0"/>
          </a:p>
          <a:p>
            <a:pPr marL="45720" indent="0">
              <a:buNone/>
            </a:pPr>
            <a:endParaRPr lang="en-US" dirty="0"/>
          </a:p>
        </p:txBody>
      </p:sp>
      <p:sp>
        <p:nvSpPr>
          <p:cNvPr id="12" name="TextBox 11">
            <a:extLst>
              <a:ext uri="{FF2B5EF4-FFF2-40B4-BE49-F238E27FC236}">
                <a16:creationId xmlns:a16="http://schemas.microsoft.com/office/drawing/2014/main" id="{E8E75D09-AEB0-4DA8-A3D5-25ADB732F084}"/>
              </a:ext>
            </a:extLst>
          </p:cNvPr>
          <p:cNvSpPr txBox="1"/>
          <p:nvPr/>
        </p:nvSpPr>
        <p:spPr>
          <a:xfrm>
            <a:off x="1553365" y="3304547"/>
            <a:ext cx="9642459" cy="1200329"/>
          </a:xfrm>
          <a:prstGeom prst="rect">
            <a:avLst/>
          </a:prstGeom>
          <a:noFill/>
        </p:spPr>
        <p:txBody>
          <a:bodyPr wrap="square" rtlCol="0">
            <a:spAutoFit/>
          </a:bodyPr>
          <a:lstStyle/>
          <a:p>
            <a:r>
              <a:rPr lang="pt-BR" sz="2400" i="1" dirty="0">
                <a:latin typeface="Consolas" panose="020B0609020204030204" pitchFamily="49" charset="0"/>
                <a:cs typeface="Consolas" panose="020B0609020204030204" pitchFamily="49" charset="0"/>
              </a:rPr>
              <a:t>&lt;</a:t>
            </a:r>
            <a:r>
              <a:rPr lang="pt-BR" sz="2400" dirty="0">
                <a:latin typeface="Consolas" panose="020B0609020204030204" pitchFamily="49" charset="0"/>
                <a:cs typeface="Consolas" panose="020B0609020204030204" pitchFamily="49" charset="0"/>
              </a:rPr>
              <a:t>a onMouseUp=window.open("http://www.evilsite.com")</a:t>
            </a:r>
            <a:br>
              <a:rPr lang="pt-BR" sz="2400" dirty="0">
                <a:latin typeface="Consolas" panose="020B0609020204030204" pitchFamily="49" charset="0"/>
                <a:cs typeface="Consolas" panose="020B0609020204030204" pitchFamily="49" charset="0"/>
              </a:rPr>
            </a:br>
            <a:r>
              <a:rPr lang="pt-BR" sz="2400" dirty="0">
                <a:latin typeface="Consolas" panose="020B0609020204030204" pitchFamily="49" charset="0"/>
                <a:cs typeface="Consolas" panose="020B0609020204030204" pitchFamily="49" charset="0"/>
              </a:rPr>
              <a:t>href="http://www.trustedsite.com/"</a:t>
            </a:r>
            <a:r>
              <a:rPr lang="pt-BR" sz="2400" i="1" dirty="0">
                <a:latin typeface="Consolas" panose="020B0609020204030204" pitchFamily="49" charset="0"/>
                <a:cs typeface="Consolas" panose="020B0609020204030204" pitchFamily="49" charset="0"/>
              </a:rPr>
              <a:t>&gt;</a:t>
            </a:r>
            <a:r>
              <a:rPr lang="pt-BR" sz="2400" dirty="0">
                <a:latin typeface="Consolas" panose="020B0609020204030204" pitchFamily="49" charset="0"/>
                <a:cs typeface="Consolas" panose="020B0609020204030204" pitchFamily="49" charset="0"/>
              </a:rPr>
              <a:t>Trust me!</a:t>
            </a:r>
            <a:r>
              <a:rPr lang="pt-BR" sz="2400" i="1" dirty="0">
                <a:latin typeface="Consolas" panose="020B0609020204030204" pitchFamily="49" charset="0"/>
                <a:cs typeface="Consolas" panose="020B0609020204030204" pitchFamily="49" charset="0"/>
              </a:rPr>
              <a:t>&lt;</a:t>
            </a:r>
            <a:r>
              <a:rPr lang="pt-BR" sz="2400" dirty="0">
                <a:latin typeface="Consolas" panose="020B0609020204030204" pitchFamily="49" charset="0"/>
                <a:cs typeface="Consolas" panose="020B0609020204030204" pitchFamily="49" charset="0"/>
              </a:rPr>
              <a:t>/a</a:t>
            </a:r>
            <a:r>
              <a:rPr lang="pt-BR" sz="2400" i="1" dirty="0">
                <a:latin typeface="Consolas" panose="020B0609020204030204" pitchFamily="49" charset="0"/>
                <a:cs typeface="Consolas" panose="020B0609020204030204" pitchFamily="49" charset="0"/>
              </a:rPr>
              <a:t>&gt;</a:t>
            </a:r>
            <a:br>
              <a:rPr lang="pt-BR" sz="2400" dirty="0"/>
            </a:br>
            <a:endParaRPr lang="en-US" sz="2400" dirty="0"/>
          </a:p>
        </p:txBody>
      </p:sp>
    </p:spTree>
    <p:extLst>
      <p:ext uri="{BB962C8B-B14F-4D97-AF65-F5344CB8AC3E}">
        <p14:creationId xmlns:p14="http://schemas.microsoft.com/office/powerpoint/2010/main" val="4035016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80497-71FF-449E-9FB6-0C3FE33D79AF}"/>
              </a:ext>
            </a:extLst>
          </p:cNvPr>
          <p:cNvSpPr>
            <a:spLocks noGrp="1"/>
          </p:cNvSpPr>
          <p:nvPr>
            <p:ph type="title"/>
          </p:nvPr>
        </p:nvSpPr>
        <p:spPr/>
        <p:txBody>
          <a:bodyPr/>
          <a:lstStyle/>
          <a:p>
            <a:r>
              <a:rPr lang="en-US" dirty="0"/>
              <a:t>Click Fraud</a:t>
            </a:r>
          </a:p>
        </p:txBody>
      </p:sp>
      <p:sp>
        <p:nvSpPr>
          <p:cNvPr id="3" name="Content Placeholder 2">
            <a:extLst>
              <a:ext uri="{FF2B5EF4-FFF2-40B4-BE49-F238E27FC236}">
                <a16:creationId xmlns:a16="http://schemas.microsoft.com/office/drawing/2014/main" id="{7AA041F1-3C29-436C-8C4E-8E6851276B3D}"/>
              </a:ext>
            </a:extLst>
          </p:cNvPr>
          <p:cNvSpPr>
            <a:spLocks noGrp="1"/>
          </p:cNvSpPr>
          <p:nvPr>
            <p:ph idx="1"/>
          </p:nvPr>
        </p:nvSpPr>
        <p:spPr/>
        <p:txBody>
          <a:bodyPr>
            <a:normAutofit/>
          </a:bodyPr>
          <a:lstStyle/>
          <a:p>
            <a:r>
              <a:rPr lang="en-US" sz="2400" dirty="0"/>
              <a:t>click-jacking might be used is advertisement fraud</a:t>
            </a:r>
          </a:p>
          <a:p>
            <a:r>
              <a:rPr lang="en-US" sz="2400" dirty="0"/>
              <a:t>Clickjacking can be used to force users to unwillingly click on advertisements,</a:t>
            </a:r>
            <a:br>
              <a:rPr lang="en-US" sz="2400" dirty="0"/>
            </a:br>
            <a:r>
              <a:rPr lang="en-US" sz="2400" dirty="0"/>
              <a:t>raising the fraudulent site’s revenue</a:t>
            </a:r>
          </a:p>
          <a:p>
            <a:r>
              <a:rPr lang="en-US" sz="2400" b="1" i="1" dirty="0" err="1"/>
              <a:t>NoScript</a:t>
            </a:r>
            <a:r>
              <a:rPr lang="en-US" sz="2400" b="1" i="1" dirty="0"/>
              <a:t> </a:t>
            </a:r>
            <a:r>
              <a:rPr lang="en-US" sz="2400" dirty="0"/>
              <a:t>plugin for Firefox allows users to maintain a whitelist of trusted host names for which scripts are allowed execution.</a:t>
            </a:r>
            <a:br>
              <a:rPr lang="en-US" sz="2400" dirty="0"/>
            </a:br>
            <a:br>
              <a:rPr lang="en-US" sz="2400" dirty="0"/>
            </a:br>
            <a:br>
              <a:rPr lang="en-US" sz="2400" dirty="0"/>
            </a:br>
            <a:endParaRPr lang="en-US" sz="2400" dirty="0"/>
          </a:p>
        </p:txBody>
      </p:sp>
    </p:spTree>
    <p:extLst>
      <p:ext uri="{BB962C8B-B14F-4D97-AF65-F5344CB8AC3E}">
        <p14:creationId xmlns:p14="http://schemas.microsoft.com/office/powerpoint/2010/main" val="17738163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9E4D-1E3F-4E0F-ACA8-1B5EAC3594D6}"/>
              </a:ext>
            </a:extLst>
          </p:cNvPr>
          <p:cNvSpPr>
            <a:spLocks noGrp="1"/>
          </p:cNvSpPr>
          <p:nvPr>
            <p:ph type="title"/>
          </p:nvPr>
        </p:nvSpPr>
        <p:spPr/>
        <p:txBody>
          <a:bodyPr/>
          <a:lstStyle/>
          <a:p>
            <a:r>
              <a:rPr lang="en-US" dirty="0"/>
              <a:t>Cross site request forgery (CSRF)</a:t>
            </a:r>
          </a:p>
        </p:txBody>
      </p:sp>
      <p:sp>
        <p:nvSpPr>
          <p:cNvPr id="3" name="Text Placeholder 2">
            <a:extLst>
              <a:ext uri="{FF2B5EF4-FFF2-40B4-BE49-F238E27FC236}">
                <a16:creationId xmlns:a16="http://schemas.microsoft.com/office/drawing/2014/main" id="{5A44D2C2-9512-46F5-914A-4F64EABF94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9017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914" y="241610"/>
            <a:ext cx="9875520" cy="1356360"/>
          </a:xfrm>
        </p:spPr>
        <p:txBody>
          <a:bodyPr/>
          <a:lstStyle/>
          <a:p>
            <a:r>
              <a:rPr lang="en-US" dirty="0"/>
              <a:t>OWASP Top Ten </a:t>
            </a:r>
            <a:r>
              <a:rPr lang="en-US" sz="3600" dirty="0"/>
              <a:t>             (2013/17)</a:t>
            </a:r>
          </a:p>
        </p:txBody>
      </p:sp>
      <p:graphicFrame>
        <p:nvGraphicFramePr>
          <p:cNvPr id="4" name="Content Placeholder 3"/>
          <p:cNvGraphicFramePr>
            <a:graphicFrameLocks noGrp="1"/>
          </p:cNvGraphicFramePr>
          <p:nvPr>
            <p:ph idx="1"/>
          </p:nvPr>
        </p:nvGraphicFramePr>
        <p:xfrm>
          <a:off x="2286000" y="1457960"/>
          <a:ext cx="8001000" cy="439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52578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A-1</a:t>
                      </a:r>
                    </a:p>
                  </a:txBody>
                  <a:tcPr/>
                </a:tc>
                <a:tc>
                  <a:txBody>
                    <a:bodyPr/>
                    <a:lstStyle/>
                    <a:p>
                      <a:r>
                        <a:rPr lang="en-US" dirty="0"/>
                        <a:t>Injection</a:t>
                      </a:r>
                    </a:p>
                  </a:txBody>
                  <a:tcPr/>
                </a:tc>
                <a:tc>
                  <a:txBody>
                    <a:bodyPr/>
                    <a:lstStyle/>
                    <a:p>
                      <a:r>
                        <a:rPr lang="en-US" sz="1800" b="0" i="0" kern="1200" dirty="0">
                          <a:solidFill>
                            <a:schemeClr val="dk1"/>
                          </a:solidFill>
                          <a:effectLst/>
                          <a:latin typeface="+mn-lt"/>
                          <a:ea typeface="+mn-ea"/>
                          <a:cs typeface="+mn-cs"/>
                        </a:rPr>
                        <a:t>Untrusted data is sent to an interpreter as part of a command or query.</a:t>
                      </a:r>
                      <a:endParaRPr lang="en-US" b="1" dirty="0"/>
                    </a:p>
                  </a:txBody>
                  <a:tcPr/>
                </a:tc>
                <a:extLst>
                  <a:ext uri="{0D108BD9-81ED-4DB2-BD59-A6C34878D82A}">
                    <a16:rowId xmlns:a16="http://schemas.microsoft.com/office/drawing/2014/main" val="10001"/>
                  </a:ext>
                </a:extLst>
              </a:tr>
              <a:tr h="370840">
                <a:tc>
                  <a:txBody>
                    <a:bodyPr/>
                    <a:lstStyle/>
                    <a:p>
                      <a:r>
                        <a:rPr lang="en-US" dirty="0"/>
                        <a:t>A-2</a:t>
                      </a:r>
                    </a:p>
                  </a:txBody>
                  <a:tcPr/>
                </a:tc>
                <a:tc>
                  <a:txBody>
                    <a:bodyPr/>
                    <a:lstStyle/>
                    <a:p>
                      <a:r>
                        <a:rPr lang="en-US" dirty="0"/>
                        <a:t>Authentication and Session Management</a:t>
                      </a:r>
                    </a:p>
                  </a:txBody>
                  <a:tcPr/>
                </a:tc>
                <a:tc>
                  <a:txBody>
                    <a:bodyPr/>
                    <a:lstStyle/>
                    <a:p>
                      <a:r>
                        <a:rPr lang="en-US" sz="1800" b="0" i="0" kern="1200" dirty="0">
                          <a:solidFill>
                            <a:schemeClr val="dk1"/>
                          </a:solidFill>
                          <a:effectLst/>
                          <a:latin typeface="+mn-lt"/>
                          <a:ea typeface="+mn-ea"/>
                          <a:cs typeface="+mn-cs"/>
                        </a:rPr>
                        <a:t>Attacks passwords, keys, or session tokens, or exploit other implementation flaws to assume other users’ identities.</a:t>
                      </a:r>
                      <a:endParaRPr lang="en-US" dirty="0"/>
                    </a:p>
                  </a:txBody>
                  <a:tcPr/>
                </a:tc>
                <a:extLst>
                  <a:ext uri="{0D108BD9-81ED-4DB2-BD59-A6C34878D82A}">
                    <a16:rowId xmlns:a16="http://schemas.microsoft.com/office/drawing/2014/main" val="10002"/>
                  </a:ext>
                </a:extLst>
              </a:tr>
              <a:tr h="370840">
                <a:tc>
                  <a:txBody>
                    <a:bodyPr/>
                    <a:lstStyle/>
                    <a:p>
                      <a:r>
                        <a:rPr lang="en-US" dirty="0"/>
                        <a:t>A-3</a:t>
                      </a:r>
                    </a:p>
                  </a:txBody>
                  <a:tcPr/>
                </a:tc>
                <a:tc>
                  <a:txBody>
                    <a:bodyPr/>
                    <a:lstStyle/>
                    <a:p>
                      <a:r>
                        <a:rPr lang="en-US" dirty="0"/>
                        <a:t>Cross-site scripting</a:t>
                      </a:r>
                    </a:p>
                  </a:txBody>
                  <a:tcPr/>
                </a:tc>
                <a:tc>
                  <a:txBody>
                    <a:bodyPr/>
                    <a:lstStyle/>
                    <a:p>
                      <a:r>
                        <a:rPr lang="en-US" sz="1800" b="0" i="0" kern="1200" dirty="0">
                          <a:solidFill>
                            <a:schemeClr val="dk1"/>
                          </a:solidFill>
                          <a:effectLst/>
                          <a:latin typeface="+mn-lt"/>
                          <a:ea typeface="+mn-ea"/>
                          <a:cs typeface="+mn-cs"/>
                        </a:rPr>
                        <a:t>An application takes untrusted data and sends it to a web browser without proper validation or escaping</a:t>
                      </a:r>
                      <a:endParaRPr lang="en-US" dirty="0"/>
                    </a:p>
                  </a:txBody>
                  <a:tcPr/>
                </a:tc>
                <a:extLst>
                  <a:ext uri="{0D108BD9-81ED-4DB2-BD59-A6C34878D82A}">
                    <a16:rowId xmlns:a16="http://schemas.microsoft.com/office/drawing/2014/main" val="10003"/>
                  </a:ext>
                </a:extLst>
              </a:tr>
              <a:tr h="370840">
                <a:tc>
                  <a:txBody>
                    <a:bodyPr/>
                    <a:lstStyle/>
                    <a:p>
                      <a:r>
                        <a:rPr lang="en-US" dirty="0"/>
                        <a:t>…</a:t>
                      </a:r>
                    </a:p>
                  </a:txBody>
                  <a:tcPr/>
                </a:tc>
                <a:tc>
                  <a:txBody>
                    <a:bodyPr/>
                    <a:lstStyle/>
                    <a:p>
                      <a:r>
                        <a:rPr lang="en-US" dirty="0"/>
                        <a:t>Various implementation problems</a:t>
                      </a:r>
                    </a:p>
                  </a:txBody>
                  <a:tcPr/>
                </a:tc>
                <a:tc>
                  <a:txBody>
                    <a:bodyPr/>
                    <a:lstStyle/>
                    <a:p>
                      <a:r>
                        <a:rPr lang="en-US" dirty="0"/>
                        <a:t>…</a:t>
                      </a:r>
                      <a:r>
                        <a:rPr lang="en-US" sz="1800" b="0" i="0" kern="1200" dirty="0">
                          <a:solidFill>
                            <a:schemeClr val="dk1"/>
                          </a:solidFill>
                          <a:effectLst/>
                          <a:latin typeface="+mn-lt"/>
                          <a:ea typeface="+mn-ea"/>
                          <a:cs typeface="+mn-cs"/>
                        </a:rPr>
                        <a:t>expose a file, directory, or database key without access</a:t>
                      </a:r>
                      <a:r>
                        <a:rPr lang="en-US" sz="1800" b="0" i="0" kern="1200" baseline="0" dirty="0">
                          <a:solidFill>
                            <a:schemeClr val="dk1"/>
                          </a:solidFill>
                          <a:effectLst/>
                          <a:latin typeface="+mn-lt"/>
                          <a:ea typeface="+mn-ea"/>
                          <a:cs typeface="+mn-cs"/>
                        </a:rPr>
                        <a:t> control check, …misconfiguration, …missing function-level access control</a:t>
                      </a:r>
                      <a:endParaRPr lang="en-US" dirty="0"/>
                    </a:p>
                  </a:txBody>
                  <a:tcPr/>
                </a:tc>
                <a:extLst>
                  <a:ext uri="{0D108BD9-81ED-4DB2-BD59-A6C34878D82A}">
                    <a16:rowId xmlns:a16="http://schemas.microsoft.com/office/drawing/2014/main" val="10004"/>
                  </a:ext>
                </a:extLst>
              </a:tr>
              <a:tr h="370840">
                <a:tc>
                  <a:txBody>
                    <a:bodyPr/>
                    <a:lstStyle/>
                    <a:p>
                      <a:r>
                        <a:rPr lang="en-US" dirty="0"/>
                        <a:t>A-8</a:t>
                      </a:r>
                    </a:p>
                  </a:txBody>
                  <a:tcPr/>
                </a:tc>
                <a:tc>
                  <a:txBody>
                    <a:bodyPr/>
                    <a:lstStyle/>
                    <a:p>
                      <a:r>
                        <a:rPr lang="en-US" dirty="0"/>
                        <a:t>Cross-site request forgery</a:t>
                      </a:r>
                    </a:p>
                  </a:txBody>
                  <a:tcPr/>
                </a:tc>
                <a:tc>
                  <a:txBody>
                    <a:bodyPr/>
                    <a:lstStyle/>
                    <a:p>
                      <a:r>
                        <a:rPr lang="en-US" sz="1800" b="0" i="0" kern="1200" dirty="0">
                          <a:solidFill>
                            <a:schemeClr val="dk1"/>
                          </a:solidFill>
                          <a:effectLst/>
                          <a:latin typeface="+mn-lt"/>
                          <a:ea typeface="+mn-ea"/>
                          <a:cs typeface="+mn-cs"/>
                        </a:rPr>
                        <a:t>A</a:t>
                      </a:r>
                      <a:r>
                        <a:rPr lang="en-US" sz="1800" b="0" i="0" kern="1200" baseline="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logged-on victim’s browser sends a forged HTTP request, including the victim’s session cookie and other authentication information</a:t>
                      </a:r>
                      <a:endParaRPr lang="en-US"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4028721" y="6457890"/>
            <a:ext cx="5510098" cy="369332"/>
          </a:xfrm>
          <a:prstGeom prst="rect">
            <a:avLst/>
          </a:prstGeom>
          <a:noFill/>
        </p:spPr>
        <p:txBody>
          <a:bodyPr wrap="none" rtlCol="0">
            <a:spAutoFit/>
          </a:bodyPr>
          <a:lstStyle/>
          <a:p>
            <a:r>
              <a:rPr lang="en-US" dirty="0"/>
              <a:t>https://www.owasp.org/index.php/Top_10_2013-Top_10</a:t>
            </a:r>
          </a:p>
        </p:txBody>
      </p:sp>
      <p:sp>
        <p:nvSpPr>
          <p:cNvPr id="3" name="Rounded Rectangle 2"/>
          <p:cNvSpPr/>
          <p:nvPr/>
        </p:nvSpPr>
        <p:spPr bwMode="auto">
          <a:xfrm>
            <a:off x="1828800" y="5029200"/>
            <a:ext cx="8610600" cy="1097280"/>
          </a:xfrm>
          <a:prstGeom prst="roundRect">
            <a:avLst/>
          </a:prstGeom>
          <a:noFill/>
          <a:ln w="57150" cap="flat" cmpd="sng" algn="ctr">
            <a:solidFill>
              <a:srgbClr val="C00000"/>
            </a:solid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en-US" sz="2000">
              <a:latin typeface="Tahoma" pitchFamily="34" charset="0"/>
            </a:endParaRPr>
          </a:p>
        </p:txBody>
      </p:sp>
      <p:sp>
        <p:nvSpPr>
          <p:cNvPr id="6" name="Rectangle 5"/>
          <p:cNvSpPr/>
          <p:nvPr/>
        </p:nvSpPr>
        <p:spPr bwMode="auto">
          <a:xfrm>
            <a:off x="2286000" y="1457960"/>
            <a:ext cx="7924800" cy="3571240"/>
          </a:xfrm>
          <a:prstGeom prst="rect">
            <a:avLst/>
          </a:prstGeom>
          <a:solidFill>
            <a:srgbClr val="FFFFFF">
              <a:alpha val="63137"/>
            </a:srgbClr>
          </a:solidFill>
          <a:ln w="12700" cap="flat" cmpd="sng" algn="ctr">
            <a:solidFill>
              <a:schemeClr val="tx1"/>
            </a:solid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en-US" sz="2000">
              <a:latin typeface="Tahoma" pitchFamily="34" charset="0"/>
            </a:endParaRPr>
          </a:p>
        </p:txBody>
      </p:sp>
    </p:spTree>
    <p:extLst>
      <p:ext uri="{BB962C8B-B14F-4D97-AF65-F5344CB8AC3E}">
        <p14:creationId xmlns:p14="http://schemas.microsoft.com/office/powerpoint/2010/main" val="24560543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15600" y="556700"/>
            <a:ext cx="11360800" cy="763600"/>
          </a:xfrm>
          <a:prstGeom prst="rect">
            <a:avLst/>
          </a:prstGeom>
        </p:spPr>
        <p:txBody>
          <a:bodyPr vert="horz" wrap="square" lIns="121900" tIns="121900" rIns="121900" bIns="121900" rtlCol="0" anchor="t" anchorCtr="0">
            <a:noAutofit/>
          </a:bodyPr>
          <a:lstStyle/>
          <a:p>
            <a:r>
              <a:rPr lang="en-GB" dirty="0"/>
              <a:t>Cross-Site Requests</a:t>
            </a:r>
          </a:p>
        </p:txBody>
      </p:sp>
      <p:pic>
        <p:nvPicPr>
          <p:cNvPr id="66" name="Shape 66"/>
          <p:cNvPicPr preferRelativeResize="0"/>
          <p:nvPr/>
        </p:nvPicPr>
        <p:blipFill>
          <a:blip r:embed="rId3">
            <a:alphaModFix/>
          </a:blip>
          <a:stretch>
            <a:fillRect/>
          </a:stretch>
        </p:blipFill>
        <p:spPr>
          <a:xfrm>
            <a:off x="415600" y="1615924"/>
            <a:ext cx="6018833" cy="4038068"/>
          </a:xfrm>
          <a:prstGeom prst="rect">
            <a:avLst/>
          </a:prstGeom>
          <a:noFill/>
          <a:ln>
            <a:noFill/>
          </a:ln>
        </p:spPr>
      </p:pic>
      <p:sp>
        <p:nvSpPr>
          <p:cNvPr id="67" name="Shape 67"/>
          <p:cNvSpPr txBox="1"/>
          <p:nvPr/>
        </p:nvSpPr>
        <p:spPr>
          <a:xfrm>
            <a:off x="6323200" y="1320300"/>
            <a:ext cx="5453200" cy="5272400"/>
          </a:xfrm>
          <a:prstGeom prst="rect">
            <a:avLst/>
          </a:prstGeom>
          <a:noFill/>
          <a:ln>
            <a:noFill/>
          </a:ln>
        </p:spPr>
        <p:txBody>
          <a:bodyPr wrap="square" lIns="121900" tIns="121900" rIns="121900" bIns="121900" anchor="t" anchorCtr="0">
            <a:noAutofit/>
          </a:bodyPr>
          <a:lstStyle/>
          <a:p>
            <a:pPr marL="609585" indent="-457189">
              <a:buSzPts val="1800"/>
              <a:buChar char="●"/>
            </a:pPr>
            <a:r>
              <a:rPr lang="en-GB" sz="2400" dirty="0"/>
              <a:t>When a page from a website sends an HTTP request back to the website, it is called same-site request.</a:t>
            </a:r>
          </a:p>
          <a:p>
            <a:pPr marL="609585" indent="-457189">
              <a:buSzPts val="1800"/>
              <a:buChar char="●"/>
            </a:pPr>
            <a:r>
              <a:rPr lang="en-GB" sz="2400" dirty="0"/>
              <a:t>If a request is sent to a different website, it is called cross-site request because the where the page comes from and where the request goes are different.</a:t>
            </a:r>
          </a:p>
          <a:p>
            <a:endParaRPr sz="2400" dirty="0"/>
          </a:p>
          <a:p>
            <a:r>
              <a:rPr lang="en-GB" sz="2400" dirty="0" err="1"/>
              <a:t>Eg</a:t>
            </a:r>
            <a:r>
              <a:rPr lang="en-GB" sz="2400" dirty="0"/>
              <a:t> : A webpage (not Facebook) can include a Facebook link, so when users click on the link, HTTP request is sent to Facebook.</a:t>
            </a:r>
          </a:p>
          <a:p>
            <a:endParaRPr sz="2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vert="horz" wrap="square" lIns="121900" tIns="121900" rIns="121900" bIns="121900" rtlCol="0" anchor="t" anchorCtr="0">
            <a:noAutofit/>
          </a:bodyPr>
          <a:lstStyle/>
          <a:p>
            <a:pPr indent="-93131">
              <a:buClr>
                <a:schemeClr val="dk1"/>
              </a:buClr>
              <a:buSzPts val="1100"/>
            </a:pPr>
            <a:r>
              <a:rPr lang="en-GB" dirty="0"/>
              <a:t>Cross-Site Requests and Its Problems</a:t>
            </a:r>
          </a:p>
          <a:p>
            <a:endParaRPr dirty="0"/>
          </a:p>
        </p:txBody>
      </p:sp>
      <p:sp>
        <p:nvSpPr>
          <p:cNvPr id="73" name="Shape 7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buClr>
                <a:srgbClr val="000000"/>
              </a:buClr>
            </a:pPr>
            <a:r>
              <a:rPr lang="en-GB" sz="2400" dirty="0">
                <a:solidFill>
                  <a:srgbClr val="000000"/>
                </a:solidFill>
              </a:rPr>
              <a:t>When a request is sent to example.com from a page coming from example.com, the browser attaches all the cookies belonging to example.com.</a:t>
            </a:r>
          </a:p>
          <a:p>
            <a:pPr marL="609585" indent="-457189">
              <a:buClr>
                <a:srgbClr val="000000"/>
              </a:buClr>
            </a:pPr>
            <a:r>
              <a:rPr lang="en-GB" sz="2400" dirty="0">
                <a:solidFill>
                  <a:srgbClr val="000000"/>
                </a:solidFill>
              </a:rPr>
              <a:t>Now, when a request is sent to example.com from another site (different from example.com), the browser will attach the cookies too.</a:t>
            </a:r>
          </a:p>
          <a:p>
            <a:pPr marL="609585" indent="-457189">
              <a:buClr>
                <a:srgbClr val="000000"/>
              </a:buClr>
            </a:pPr>
            <a:r>
              <a:rPr lang="en-GB" sz="2400" dirty="0">
                <a:solidFill>
                  <a:srgbClr val="000000"/>
                </a:solidFill>
              </a:rPr>
              <a:t>Because of above behaviour of the browsers, the server cannot distinguish between the same-site and cross-site requests</a:t>
            </a:r>
          </a:p>
          <a:p>
            <a:pPr marL="609585" indent="-457189">
              <a:buClr>
                <a:srgbClr val="000000"/>
              </a:buClr>
            </a:pPr>
            <a:r>
              <a:rPr lang="en-GB" sz="2400" dirty="0">
                <a:solidFill>
                  <a:srgbClr val="000000"/>
                </a:solidFill>
              </a:rPr>
              <a:t>It is possible for third-party websites to forge requests that are exactly the same as the same-site requests.</a:t>
            </a:r>
          </a:p>
          <a:p>
            <a:pPr marL="609585" indent="-457189">
              <a:buClr>
                <a:srgbClr val="000000"/>
              </a:buClr>
            </a:pPr>
            <a:r>
              <a:rPr lang="en-GB" sz="2400" dirty="0">
                <a:solidFill>
                  <a:srgbClr val="000000"/>
                </a:solidFill>
              </a:rPr>
              <a:t>This is called </a:t>
            </a:r>
            <a:r>
              <a:rPr lang="en-GB" sz="2400" b="1" dirty="0">
                <a:solidFill>
                  <a:srgbClr val="000000"/>
                </a:solidFill>
              </a:rPr>
              <a:t>Cross-Site Request Forgery (CSRF).</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4"/>
          <p:cNvSpPr>
            <a:spLocks noGrp="1"/>
          </p:cNvSpPr>
          <p:nvPr>
            <p:ph type="title"/>
          </p:nvPr>
        </p:nvSpPr>
        <p:spPr>
          <a:xfrm>
            <a:off x="521520" y="419577"/>
            <a:ext cx="9875520" cy="1356360"/>
          </a:xfrm>
        </p:spPr>
        <p:txBody>
          <a:bodyPr>
            <a:normAutofit/>
          </a:bodyPr>
          <a:lstStyle/>
          <a:p>
            <a:pPr eaLnBrk="1" hangingPunct="1"/>
            <a:r>
              <a:rPr lang="en-US" dirty="0"/>
              <a:t>Basic CSRF</a:t>
            </a:r>
          </a:p>
        </p:txBody>
      </p:sp>
      <p:pic>
        <p:nvPicPr>
          <p:cNvPr id="79876" name="Picture 18" descr="toshiba_satellite_a105_s4284_laptop"/>
          <p:cNvPicPr>
            <a:picLocks noChangeAspect="1" noChangeArrowheads="1"/>
          </p:cNvPicPr>
          <p:nvPr/>
        </p:nvPicPr>
        <p:blipFill>
          <a:blip r:embed="rId2" cstate="print"/>
          <a:srcRect/>
          <a:stretch>
            <a:fillRect/>
          </a:stretch>
        </p:blipFill>
        <p:spPr bwMode="auto">
          <a:xfrm>
            <a:off x="2133600" y="2874964"/>
            <a:ext cx="1436688" cy="1436687"/>
          </a:xfrm>
          <a:prstGeom prst="rect">
            <a:avLst/>
          </a:prstGeom>
          <a:noFill/>
          <a:ln w="9525">
            <a:noFill/>
            <a:miter lim="800000"/>
            <a:headEnd/>
            <a:tailEnd/>
          </a:ln>
        </p:spPr>
      </p:pic>
      <p:pic>
        <p:nvPicPr>
          <p:cNvPr id="79877" name="Picture 11" descr="CompaqAlphaServerES40"/>
          <p:cNvPicPr>
            <a:picLocks noChangeAspect="1" noChangeArrowheads="1"/>
          </p:cNvPicPr>
          <p:nvPr/>
        </p:nvPicPr>
        <p:blipFill>
          <a:blip r:embed="rId3" cstate="print"/>
          <a:srcRect/>
          <a:stretch>
            <a:fillRect/>
          </a:stretch>
        </p:blipFill>
        <p:spPr bwMode="auto">
          <a:xfrm>
            <a:off x="7475538" y="1855788"/>
            <a:ext cx="1155700" cy="1420812"/>
          </a:xfrm>
          <a:prstGeom prst="rect">
            <a:avLst/>
          </a:prstGeom>
          <a:noFill/>
          <a:ln w="9525">
            <a:noFill/>
            <a:miter lim="800000"/>
            <a:headEnd/>
            <a:tailEnd/>
          </a:ln>
        </p:spPr>
      </p:pic>
      <p:pic>
        <p:nvPicPr>
          <p:cNvPr id="79878" name="Picture 4" descr="DS15serverfront"/>
          <p:cNvPicPr>
            <a:picLocks noChangeAspect="1" noChangeArrowheads="1"/>
          </p:cNvPicPr>
          <p:nvPr/>
        </p:nvPicPr>
        <p:blipFill>
          <a:blip r:embed="rId4" cstate="print"/>
          <a:srcRect/>
          <a:stretch>
            <a:fillRect/>
          </a:stretch>
        </p:blipFill>
        <p:spPr bwMode="auto">
          <a:xfrm>
            <a:off x="6858001" y="5173664"/>
            <a:ext cx="2436813" cy="846137"/>
          </a:xfrm>
          <a:prstGeom prst="rect">
            <a:avLst/>
          </a:prstGeom>
          <a:noFill/>
          <a:ln w="9525">
            <a:noFill/>
            <a:miter lim="800000"/>
            <a:headEnd/>
            <a:tailEnd/>
          </a:ln>
        </p:spPr>
      </p:pic>
      <p:sp>
        <p:nvSpPr>
          <p:cNvPr id="90119" name="Text Box 6"/>
          <p:cNvSpPr txBox="1">
            <a:spLocks noChangeArrowheads="1"/>
          </p:cNvSpPr>
          <p:nvPr/>
        </p:nvSpPr>
        <p:spPr bwMode="auto">
          <a:xfrm>
            <a:off x="7237413" y="4792663"/>
            <a:ext cx="1624291" cy="400110"/>
          </a:xfrm>
          <a:prstGeom prst="rect">
            <a:avLst/>
          </a:prstGeom>
          <a:noFill/>
          <a:ln w="9525">
            <a:noFill/>
            <a:miter lim="800000"/>
            <a:headEnd/>
            <a:tailEnd/>
          </a:ln>
        </p:spPr>
        <p:txBody>
          <a:bodyPr wrap="none">
            <a:spAutoFit/>
          </a:bodyPr>
          <a:lstStyle/>
          <a:p>
            <a:pPr eaLnBrk="0" hangingPunct="0">
              <a:defRPr/>
            </a:pPr>
            <a:r>
              <a:rPr lang="en-US" sz="2000">
                <a:solidFill>
                  <a:srgbClr val="660066"/>
                </a:solidFill>
                <a:ea typeface="ＭＳ Ｐゴシック" pitchFamily="-65" charset="-128"/>
              </a:rPr>
              <a:t>Attack Server</a:t>
            </a:r>
          </a:p>
        </p:txBody>
      </p:sp>
      <p:sp>
        <p:nvSpPr>
          <p:cNvPr id="90120" name="Text Box 6"/>
          <p:cNvSpPr txBox="1">
            <a:spLocks noChangeArrowheads="1"/>
          </p:cNvSpPr>
          <p:nvPr/>
        </p:nvSpPr>
        <p:spPr bwMode="auto">
          <a:xfrm>
            <a:off x="7078663" y="1428750"/>
            <a:ext cx="1648336" cy="400110"/>
          </a:xfrm>
          <a:prstGeom prst="rect">
            <a:avLst/>
          </a:prstGeom>
          <a:noFill/>
          <a:ln w="9525">
            <a:noFill/>
            <a:miter lim="800000"/>
            <a:headEnd/>
            <a:tailEnd/>
          </a:ln>
        </p:spPr>
        <p:txBody>
          <a:bodyPr wrap="none">
            <a:spAutoFit/>
          </a:bodyPr>
          <a:lstStyle/>
          <a:p>
            <a:pPr eaLnBrk="0" hangingPunct="0">
              <a:defRPr/>
            </a:pPr>
            <a:r>
              <a:rPr lang="en-US" sz="2000">
                <a:solidFill>
                  <a:srgbClr val="660066"/>
                </a:solidFill>
                <a:ea typeface="ＭＳ Ｐゴシック" pitchFamily="-65" charset="-128"/>
              </a:rPr>
              <a:t>Server Victim </a:t>
            </a:r>
          </a:p>
        </p:txBody>
      </p:sp>
      <p:cxnSp>
        <p:nvCxnSpPr>
          <p:cNvPr id="79881" name="Straight Arrow Connector 17"/>
          <p:cNvCxnSpPr>
            <a:cxnSpLocks noChangeShapeType="1"/>
          </p:cNvCxnSpPr>
          <p:nvPr/>
        </p:nvCxnSpPr>
        <p:spPr bwMode="auto">
          <a:xfrm flipV="1">
            <a:off x="3951288" y="2257425"/>
            <a:ext cx="2830512" cy="617538"/>
          </a:xfrm>
          <a:prstGeom prst="straightConnector1">
            <a:avLst/>
          </a:prstGeom>
          <a:noFill/>
          <a:ln w="28575" algn="ctr">
            <a:solidFill>
              <a:schemeClr val="tx1"/>
            </a:solidFill>
            <a:round/>
            <a:headEnd type="arrow" w="med" len="med"/>
            <a:tailEnd type="arrow" w="med" len="med"/>
          </a:ln>
        </p:spPr>
      </p:cxnSp>
      <p:sp>
        <p:nvSpPr>
          <p:cNvPr id="90122" name="Text Box 6"/>
          <p:cNvSpPr txBox="1">
            <a:spLocks noChangeArrowheads="1"/>
          </p:cNvSpPr>
          <p:nvPr/>
        </p:nvSpPr>
        <p:spPr bwMode="auto">
          <a:xfrm>
            <a:off x="1905000" y="4248150"/>
            <a:ext cx="1398268" cy="400110"/>
          </a:xfrm>
          <a:prstGeom prst="rect">
            <a:avLst/>
          </a:prstGeom>
          <a:noFill/>
          <a:ln w="9525">
            <a:noFill/>
            <a:miter lim="800000"/>
            <a:headEnd/>
            <a:tailEnd/>
          </a:ln>
        </p:spPr>
        <p:txBody>
          <a:bodyPr wrap="none">
            <a:spAutoFit/>
          </a:bodyPr>
          <a:lstStyle/>
          <a:p>
            <a:pPr eaLnBrk="0" hangingPunct="0">
              <a:defRPr/>
            </a:pPr>
            <a:r>
              <a:rPr lang="en-US" sz="2000">
                <a:solidFill>
                  <a:srgbClr val="660066"/>
                </a:solidFill>
                <a:ea typeface="ＭＳ Ｐゴシック" pitchFamily="-65" charset="-128"/>
              </a:rPr>
              <a:t>User Victim</a:t>
            </a:r>
          </a:p>
        </p:txBody>
      </p:sp>
      <p:sp>
        <p:nvSpPr>
          <p:cNvPr id="90123" name="TextBox 19"/>
          <p:cNvSpPr txBox="1">
            <a:spLocks noChangeArrowheads="1"/>
          </p:cNvSpPr>
          <p:nvPr/>
        </p:nvSpPr>
        <p:spPr bwMode="auto">
          <a:xfrm rot="-709076">
            <a:off x="4346507" y="2070070"/>
            <a:ext cx="1951175" cy="400110"/>
          </a:xfrm>
          <a:prstGeom prst="rect">
            <a:avLst/>
          </a:prstGeom>
          <a:noFill/>
          <a:ln w="9525">
            <a:noFill/>
            <a:miter lim="800000"/>
            <a:headEnd/>
            <a:tailEnd/>
          </a:ln>
        </p:spPr>
        <p:txBody>
          <a:bodyPr wrap="none">
            <a:spAutoFit/>
          </a:bodyPr>
          <a:lstStyle/>
          <a:p>
            <a:pPr>
              <a:defRPr/>
            </a:pPr>
            <a:r>
              <a:rPr lang="en-US" sz="2000">
                <a:solidFill>
                  <a:srgbClr val="40458C"/>
                </a:solidFill>
                <a:ea typeface="ＭＳ Ｐゴシック" pitchFamily="-65" charset="-128"/>
              </a:rPr>
              <a:t>establish session</a:t>
            </a:r>
          </a:p>
        </p:txBody>
      </p:sp>
      <p:cxnSp>
        <p:nvCxnSpPr>
          <p:cNvPr id="79884" name="Straight Arrow Connector 20"/>
          <p:cNvCxnSpPr>
            <a:cxnSpLocks noChangeShapeType="1"/>
          </p:cNvCxnSpPr>
          <p:nvPr/>
        </p:nvCxnSpPr>
        <p:spPr bwMode="auto">
          <a:xfrm rot="10800000">
            <a:off x="3352801" y="4572000"/>
            <a:ext cx="2906713" cy="1066800"/>
          </a:xfrm>
          <a:prstGeom prst="straightConnector1">
            <a:avLst/>
          </a:prstGeom>
          <a:noFill/>
          <a:ln w="28575" algn="ctr">
            <a:solidFill>
              <a:schemeClr val="tx1"/>
            </a:solidFill>
            <a:round/>
            <a:headEnd/>
            <a:tailEnd type="arrow" w="med" len="med"/>
          </a:ln>
        </p:spPr>
      </p:cxnSp>
      <p:sp>
        <p:nvSpPr>
          <p:cNvPr id="90125" name="TextBox 24"/>
          <p:cNvSpPr txBox="1">
            <a:spLocks noChangeArrowheads="1"/>
          </p:cNvSpPr>
          <p:nvPr/>
        </p:nvSpPr>
        <p:spPr bwMode="auto">
          <a:xfrm rot="-743562">
            <a:off x="4252727" y="2786033"/>
            <a:ext cx="2303836" cy="400110"/>
          </a:xfrm>
          <a:prstGeom prst="rect">
            <a:avLst/>
          </a:prstGeom>
          <a:noFill/>
          <a:ln w="9525">
            <a:noFill/>
            <a:miter lim="800000"/>
            <a:headEnd/>
            <a:tailEnd/>
          </a:ln>
        </p:spPr>
        <p:txBody>
          <a:bodyPr wrap="none">
            <a:spAutoFit/>
          </a:bodyPr>
          <a:lstStyle/>
          <a:p>
            <a:pPr>
              <a:defRPr/>
            </a:pPr>
            <a:r>
              <a:rPr lang="en-US" sz="2000" dirty="0">
                <a:solidFill>
                  <a:srgbClr val="40458C"/>
                </a:solidFill>
                <a:ea typeface="ＭＳ Ｐゴシック" pitchFamily="-65" charset="-128"/>
              </a:rPr>
              <a:t>send forged request</a:t>
            </a:r>
          </a:p>
        </p:txBody>
      </p:sp>
      <p:cxnSp>
        <p:nvCxnSpPr>
          <p:cNvPr id="79886" name="Straight Arrow Connector 25"/>
          <p:cNvCxnSpPr>
            <a:cxnSpLocks noChangeShapeType="1"/>
          </p:cNvCxnSpPr>
          <p:nvPr/>
        </p:nvCxnSpPr>
        <p:spPr bwMode="auto">
          <a:xfrm>
            <a:off x="3798888" y="3962400"/>
            <a:ext cx="2830512" cy="990600"/>
          </a:xfrm>
          <a:prstGeom prst="straightConnector1">
            <a:avLst/>
          </a:prstGeom>
          <a:noFill/>
          <a:ln w="28575" algn="ctr">
            <a:solidFill>
              <a:schemeClr val="tx1"/>
            </a:solidFill>
            <a:round/>
            <a:headEnd/>
            <a:tailEnd type="arrow" w="med" len="med"/>
          </a:ln>
        </p:spPr>
      </p:cxnSp>
      <p:sp>
        <p:nvSpPr>
          <p:cNvPr id="90127" name="TextBox 26"/>
          <p:cNvSpPr txBox="1">
            <a:spLocks noChangeArrowheads="1"/>
          </p:cNvSpPr>
          <p:nvPr/>
        </p:nvSpPr>
        <p:spPr bwMode="auto">
          <a:xfrm rot="1122022">
            <a:off x="4535489" y="4298920"/>
            <a:ext cx="3076575" cy="400110"/>
          </a:xfrm>
          <a:prstGeom prst="rect">
            <a:avLst/>
          </a:prstGeom>
          <a:noFill/>
          <a:ln w="9525">
            <a:noFill/>
            <a:miter lim="800000"/>
            <a:headEnd/>
            <a:tailEnd/>
          </a:ln>
        </p:spPr>
        <p:txBody>
          <a:bodyPr>
            <a:spAutoFit/>
          </a:bodyPr>
          <a:lstStyle/>
          <a:p>
            <a:pPr>
              <a:defRPr/>
            </a:pPr>
            <a:r>
              <a:rPr lang="en-US" sz="2000" dirty="0">
                <a:solidFill>
                  <a:srgbClr val="40458C"/>
                </a:solidFill>
                <a:ea typeface="ＭＳ Ｐゴシック" pitchFamily="-65" charset="-128"/>
              </a:rPr>
              <a:t>visit server (or </a:t>
            </a:r>
            <a:r>
              <a:rPr lang="en-US" sz="2000" dirty="0" err="1">
                <a:solidFill>
                  <a:srgbClr val="40458C"/>
                </a:solidFill>
                <a:ea typeface="ＭＳ Ｐゴシック" pitchFamily="-65" charset="-128"/>
              </a:rPr>
              <a:t>iframe</a:t>
            </a:r>
            <a:r>
              <a:rPr lang="en-US" sz="2000" dirty="0">
                <a:solidFill>
                  <a:srgbClr val="40458C"/>
                </a:solidFill>
                <a:ea typeface="ＭＳ Ｐゴシック" pitchFamily="-65" charset="-128"/>
              </a:rPr>
              <a:t>)</a:t>
            </a:r>
          </a:p>
        </p:txBody>
      </p:sp>
      <p:sp>
        <p:nvSpPr>
          <p:cNvPr id="90128" name="TextBox 29"/>
          <p:cNvSpPr txBox="1">
            <a:spLocks noChangeArrowheads="1"/>
          </p:cNvSpPr>
          <p:nvPr/>
        </p:nvSpPr>
        <p:spPr bwMode="auto">
          <a:xfrm rot="1122022">
            <a:off x="3721101" y="4702145"/>
            <a:ext cx="2932113" cy="400110"/>
          </a:xfrm>
          <a:prstGeom prst="rect">
            <a:avLst/>
          </a:prstGeom>
          <a:noFill/>
          <a:ln w="9525">
            <a:noFill/>
            <a:miter lim="800000"/>
            <a:headEnd/>
            <a:tailEnd/>
          </a:ln>
        </p:spPr>
        <p:txBody>
          <a:bodyPr>
            <a:spAutoFit/>
          </a:bodyPr>
          <a:lstStyle/>
          <a:p>
            <a:pPr>
              <a:defRPr/>
            </a:pPr>
            <a:r>
              <a:rPr lang="en-US" sz="2000">
                <a:solidFill>
                  <a:srgbClr val="40458C"/>
                </a:solidFill>
                <a:ea typeface="ＭＳ Ｐゴシック" pitchFamily="-65" charset="-128"/>
              </a:rPr>
              <a:t>receive malicious page</a:t>
            </a:r>
          </a:p>
        </p:txBody>
      </p:sp>
      <p:sp>
        <p:nvSpPr>
          <p:cNvPr id="90129" name="Oval 30"/>
          <p:cNvSpPr>
            <a:spLocks noChangeArrowheads="1"/>
          </p:cNvSpPr>
          <p:nvPr/>
        </p:nvSpPr>
        <p:spPr bwMode="auto">
          <a:xfrm>
            <a:off x="3902076" y="230187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sz="2000">
                <a:solidFill>
                  <a:srgbClr val="40458C"/>
                </a:solidFill>
                <a:ea typeface="ＭＳ Ｐゴシック" pitchFamily="-65" charset="-128"/>
              </a:rPr>
              <a:t>1</a:t>
            </a:r>
          </a:p>
        </p:txBody>
      </p:sp>
      <p:sp>
        <p:nvSpPr>
          <p:cNvPr id="90130" name="Oval 31"/>
          <p:cNvSpPr>
            <a:spLocks noChangeArrowheads="1"/>
          </p:cNvSpPr>
          <p:nvPr/>
        </p:nvSpPr>
        <p:spPr bwMode="auto">
          <a:xfrm>
            <a:off x="4283076" y="373380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sz="2000">
                <a:solidFill>
                  <a:srgbClr val="40458C"/>
                </a:solidFill>
                <a:ea typeface="ＭＳ Ｐゴシック" pitchFamily="-65" charset="-128"/>
              </a:rPr>
              <a:t>2</a:t>
            </a:r>
          </a:p>
        </p:txBody>
      </p:sp>
      <p:sp>
        <p:nvSpPr>
          <p:cNvPr id="90131" name="Oval 32"/>
          <p:cNvSpPr>
            <a:spLocks noChangeArrowheads="1"/>
          </p:cNvSpPr>
          <p:nvPr/>
        </p:nvSpPr>
        <p:spPr bwMode="auto">
          <a:xfrm rot="1068865">
            <a:off x="3476626" y="415925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sz="2000">
                <a:solidFill>
                  <a:srgbClr val="40458C"/>
                </a:solidFill>
                <a:ea typeface="ＭＳ Ｐゴシック" pitchFamily="-65" charset="-128"/>
              </a:rPr>
              <a:t>3</a:t>
            </a:r>
          </a:p>
        </p:txBody>
      </p:sp>
      <p:cxnSp>
        <p:nvCxnSpPr>
          <p:cNvPr id="79892" name="Straight Arrow Connector 23"/>
          <p:cNvCxnSpPr>
            <a:cxnSpLocks noChangeShapeType="1"/>
          </p:cNvCxnSpPr>
          <p:nvPr/>
        </p:nvCxnSpPr>
        <p:spPr bwMode="auto">
          <a:xfrm flipV="1">
            <a:off x="3962401" y="2963864"/>
            <a:ext cx="2830513" cy="617537"/>
          </a:xfrm>
          <a:prstGeom prst="straightConnector1">
            <a:avLst/>
          </a:prstGeom>
          <a:noFill/>
          <a:ln w="28575" algn="ctr">
            <a:solidFill>
              <a:schemeClr val="tx1"/>
            </a:solidFill>
            <a:round/>
            <a:headEnd/>
            <a:tailEnd type="arrow" w="med" len="med"/>
          </a:ln>
        </p:spPr>
      </p:cxnSp>
      <p:sp>
        <p:nvSpPr>
          <p:cNvPr id="90133" name="Oval 27"/>
          <p:cNvSpPr>
            <a:spLocks noChangeArrowheads="1"/>
          </p:cNvSpPr>
          <p:nvPr/>
        </p:nvSpPr>
        <p:spPr bwMode="auto">
          <a:xfrm>
            <a:off x="3733801" y="312420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sz="2000">
                <a:solidFill>
                  <a:srgbClr val="40458C"/>
                </a:solidFill>
                <a:ea typeface="ＭＳ Ｐゴシック" pitchFamily="-65" charset="-128"/>
              </a:rPr>
              <a:t>4</a:t>
            </a:r>
          </a:p>
        </p:txBody>
      </p:sp>
      <p:sp>
        <p:nvSpPr>
          <p:cNvPr id="90134" name="TextBox 28"/>
          <p:cNvSpPr txBox="1">
            <a:spLocks noChangeArrowheads="1"/>
          </p:cNvSpPr>
          <p:nvPr/>
        </p:nvSpPr>
        <p:spPr bwMode="auto">
          <a:xfrm>
            <a:off x="2202248" y="6146767"/>
            <a:ext cx="6328592" cy="400110"/>
          </a:xfrm>
          <a:prstGeom prst="rect">
            <a:avLst/>
          </a:prstGeom>
          <a:noFill/>
          <a:ln w="9525">
            <a:noFill/>
            <a:miter lim="800000"/>
            <a:headEnd/>
            <a:tailEnd/>
          </a:ln>
        </p:spPr>
        <p:txBody>
          <a:bodyPr wrap="none">
            <a:spAutoFit/>
          </a:bodyPr>
          <a:lstStyle/>
          <a:p>
            <a:pPr>
              <a:defRPr/>
            </a:pPr>
            <a:r>
              <a:rPr lang="en-US" sz="2000" dirty="0">
                <a:solidFill>
                  <a:srgbClr val="660066"/>
                </a:solidFill>
                <a:ea typeface="ＭＳ Ｐゴシック" pitchFamily="-65" charset="-128"/>
              </a:rPr>
              <a:t>Q: how long do you stay logged in to Gmail? Facebook? ….</a:t>
            </a:r>
          </a:p>
        </p:txBody>
      </p:sp>
      <p:sp>
        <p:nvSpPr>
          <p:cNvPr id="23" name="TextBox 24"/>
          <p:cNvSpPr txBox="1">
            <a:spLocks noChangeArrowheads="1"/>
          </p:cNvSpPr>
          <p:nvPr/>
        </p:nvSpPr>
        <p:spPr bwMode="auto">
          <a:xfrm rot="-743562">
            <a:off x="5486686" y="3067020"/>
            <a:ext cx="1332929" cy="400110"/>
          </a:xfrm>
          <a:prstGeom prst="rect">
            <a:avLst/>
          </a:prstGeom>
          <a:noFill/>
          <a:ln w="9525">
            <a:noFill/>
            <a:miter lim="800000"/>
            <a:headEnd/>
            <a:tailEnd/>
          </a:ln>
        </p:spPr>
        <p:txBody>
          <a:bodyPr wrap="none">
            <a:spAutoFit/>
          </a:bodyPr>
          <a:lstStyle/>
          <a:p>
            <a:pPr>
              <a:defRPr/>
            </a:pPr>
            <a:r>
              <a:rPr lang="en-US" sz="2000" dirty="0">
                <a:solidFill>
                  <a:srgbClr val="40458C"/>
                </a:solidFill>
                <a:ea typeface="ＭＳ Ｐゴシック" pitchFamily="-65" charset="-128"/>
              </a:rPr>
              <a:t>(w/ cookie)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2667000" y="3200400"/>
            <a:ext cx="6705600" cy="1066800"/>
          </a:xfrm>
          <a:prstGeom prst="rect">
            <a:avLst/>
          </a:prstGeom>
          <a:solidFill>
            <a:schemeClr val="accent1">
              <a:lumMod val="60000"/>
              <a:lumOff val="40000"/>
            </a:schemeClr>
          </a:solidFill>
          <a:ln w="12700" algn="ctr">
            <a:noFill/>
            <a:miter lim="800000"/>
            <a:headEnd/>
            <a:tailEnd type="none" w="lg" len="med"/>
          </a:ln>
        </p:spPr>
        <p:txBody>
          <a:bodyPr wrap="none" anchor="ctr"/>
          <a:lstStyle/>
          <a:p>
            <a:pPr defTabSz="914400" fontAlgn="base">
              <a:spcBef>
                <a:spcPct val="0"/>
              </a:spcBef>
              <a:spcAft>
                <a:spcPct val="0"/>
              </a:spcAft>
              <a:defRPr/>
            </a:pPr>
            <a:endParaRPr lang="en-US" sz="2000">
              <a:solidFill>
                <a:srgbClr val="40458C"/>
              </a:solidFill>
              <a:latin typeface="Tahoma" pitchFamily="34" charset="0"/>
              <a:ea typeface="ＭＳ Ｐゴシック" pitchFamily="-65" charset="-128"/>
            </a:endParaRPr>
          </a:p>
        </p:txBody>
      </p:sp>
      <p:sp>
        <p:nvSpPr>
          <p:cNvPr id="80900" name="Rectangle 5"/>
          <p:cNvSpPr>
            <a:spLocks noGrp="1" noChangeArrowheads="1"/>
          </p:cNvSpPr>
          <p:nvPr>
            <p:ph type="title"/>
          </p:nvPr>
        </p:nvSpPr>
        <p:spPr>
          <a:xfrm>
            <a:off x="170985" y="190500"/>
            <a:ext cx="7772400" cy="838200"/>
          </a:xfrm>
        </p:spPr>
        <p:txBody>
          <a:bodyPr/>
          <a:lstStyle/>
          <a:p>
            <a:pPr eaLnBrk="1" hangingPunct="1"/>
            <a:r>
              <a:rPr lang="en-US" sz="3600" dirty="0">
                <a:solidFill>
                  <a:schemeClr val="accent4"/>
                </a:solidFill>
              </a:rPr>
              <a:t>Cross Site Request Forgery  (CSRF)</a:t>
            </a:r>
          </a:p>
        </p:txBody>
      </p:sp>
      <p:sp>
        <p:nvSpPr>
          <p:cNvPr id="96262" name="Rectangle 6" descr="Rectangle: Click to edit Master text styles&#10;Second level&#10;Third level&#10;Fourth level&#10;Fifth level"/>
          <p:cNvSpPr>
            <a:spLocks noGrp="1" noChangeArrowheads="1"/>
          </p:cNvSpPr>
          <p:nvPr>
            <p:ph type="body" idx="1"/>
          </p:nvPr>
        </p:nvSpPr>
        <p:spPr>
          <a:xfrm>
            <a:off x="1905000" y="1219200"/>
            <a:ext cx="7696200" cy="5638800"/>
          </a:xfrm>
        </p:spPr>
        <p:txBody>
          <a:bodyPr/>
          <a:lstStyle/>
          <a:p>
            <a:pPr eaLnBrk="1" hangingPunct="1">
              <a:defRPr/>
            </a:pPr>
            <a:r>
              <a:rPr lang="en-US" u="sng" dirty="0"/>
              <a:t>Example</a:t>
            </a:r>
            <a:r>
              <a:rPr lang="en-US" dirty="0"/>
              <a:t>:   </a:t>
            </a:r>
          </a:p>
          <a:p>
            <a:pPr lvl="1" eaLnBrk="1" hangingPunct="1">
              <a:defRPr/>
            </a:pPr>
            <a:r>
              <a:rPr lang="en-US" dirty="0"/>
              <a:t>User logs in to  bank.com</a:t>
            </a:r>
          </a:p>
          <a:p>
            <a:pPr lvl="2" eaLnBrk="1" hangingPunct="1">
              <a:defRPr/>
            </a:pPr>
            <a:r>
              <a:rPr lang="en-US" sz="2000" dirty="0"/>
              <a:t>Session cookie remains in browser state</a:t>
            </a:r>
          </a:p>
          <a:p>
            <a:pPr lvl="1" eaLnBrk="1" hangingPunct="1">
              <a:spcBef>
                <a:spcPct val="80000"/>
              </a:spcBef>
              <a:defRPr/>
            </a:pPr>
            <a:r>
              <a:rPr lang="en-US" dirty="0"/>
              <a:t>User visits another site containing:</a:t>
            </a:r>
            <a:endParaRPr lang="en-US" dirty="0">
              <a:solidFill>
                <a:srgbClr val="009900"/>
              </a:solidFill>
            </a:endParaRPr>
          </a:p>
          <a:p>
            <a:pPr eaLnBrk="1" hangingPunct="1">
              <a:buFont typeface="Wingdings" pitchFamily="2" charset="2"/>
              <a:buNone/>
              <a:defRPr/>
            </a:pPr>
            <a:r>
              <a:rPr lang="en-US" dirty="0">
                <a:solidFill>
                  <a:srgbClr val="009900"/>
                </a:solidFill>
              </a:rPr>
              <a:t>         </a:t>
            </a:r>
            <a:r>
              <a:rPr lang="en-US" sz="2000" dirty="0">
                <a:solidFill>
                  <a:schemeClr val="accent5">
                    <a:lumMod val="25000"/>
                  </a:schemeClr>
                </a:solidFill>
              </a:rPr>
              <a:t>&lt;form  name=F  action=http://bank.com/BillPay.php&gt;</a:t>
            </a:r>
          </a:p>
          <a:p>
            <a:pPr eaLnBrk="1" hangingPunct="1">
              <a:buFont typeface="Wingdings" pitchFamily="2" charset="2"/>
              <a:buNone/>
              <a:defRPr/>
            </a:pPr>
            <a:r>
              <a:rPr lang="en-US" sz="2000" dirty="0">
                <a:solidFill>
                  <a:schemeClr val="accent5">
                    <a:lumMod val="25000"/>
                  </a:schemeClr>
                </a:solidFill>
              </a:rPr>
              <a:t>           &lt;input  name=recipient   value=</a:t>
            </a:r>
            <a:r>
              <a:rPr lang="en-US" sz="2000" dirty="0" err="1">
                <a:solidFill>
                  <a:schemeClr val="accent5">
                    <a:lumMod val="25000"/>
                  </a:schemeClr>
                </a:solidFill>
              </a:rPr>
              <a:t>badguy</a:t>
            </a:r>
            <a:r>
              <a:rPr lang="en-US" sz="2000" dirty="0">
                <a:solidFill>
                  <a:schemeClr val="accent5">
                    <a:lumMod val="25000"/>
                  </a:schemeClr>
                </a:solidFill>
              </a:rPr>
              <a:t>&gt; …</a:t>
            </a:r>
          </a:p>
          <a:p>
            <a:pPr eaLnBrk="1" hangingPunct="1">
              <a:buFont typeface="Wingdings" pitchFamily="2" charset="2"/>
              <a:buNone/>
              <a:defRPr/>
            </a:pPr>
            <a:r>
              <a:rPr lang="en-US" sz="2000" dirty="0">
                <a:solidFill>
                  <a:schemeClr val="accent5">
                    <a:lumMod val="25000"/>
                  </a:schemeClr>
                </a:solidFill>
              </a:rPr>
              <a:t>           &lt;script&gt; </a:t>
            </a:r>
            <a:r>
              <a:rPr lang="en-US" sz="2000" dirty="0" err="1">
                <a:solidFill>
                  <a:schemeClr val="accent5">
                    <a:lumMod val="25000"/>
                  </a:schemeClr>
                </a:solidFill>
              </a:rPr>
              <a:t>document.F.submit</a:t>
            </a:r>
            <a:r>
              <a:rPr lang="en-US" sz="2000" dirty="0">
                <a:solidFill>
                  <a:schemeClr val="accent5">
                    <a:lumMod val="25000"/>
                  </a:schemeClr>
                </a:solidFill>
              </a:rPr>
              <a:t>(); &lt;/script&gt; </a:t>
            </a:r>
          </a:p>
          <a:p>
            <a:pPr lvl="1" eaLnBrk="1" hangingPunct="1">
              <a:defRPr/>
            </a:pPr>
            <a:endParaRPr lang="en-US" dirty="0"/>
          </a:p>
          <a:p>
            <a:pPr lvl="1" eaLnBrk="1" hangingPunct="1">
              <a:defRPr/>
            </a:pPr>
            <a:r>
              <a:rPr lang="en-US" dirty="0"/>
              <a:t>Browser sends user auth cookie with request</a:t>
            </a:r>
          </a:p>
          <a:p>
            <a:pPr lvl="2" eaLnBrk="1" hangingPunct="1">
              <a:defRPr/>
            </a:pPr>
            <a:r>
              <a:rPr lang="en-US" sz="2000" dirty="0"/>
              <a:t>Transaction will be fulfilled</a:t>
            </a:r>
          </a:p>
          <a:p>
            <a:pPr eaLnBrk="1" hangingPunct="1">
              <a:spcBef>
                <a:spcPct val="50000"/>
              </a:spcBef>
              <a:defRPr/>
            </a:pPr>
            <a:r>
              <a:rPr lang="en-US" u="sng" dirty="0"/>
              <a:t>Problem</a:t>
            </a:r>
            <a:r>
              <a:rPr lang="en-US" dirty="0"/>
              <a:t>:   </a:t>
            </a:r>
          </a:p>
          <a:p>
            <a:pPr lvl="1" eaLnBrk="1" hangingPunct="1">
              <a:defRPr/>
            </a:pPr>
            <a:r>
              <a:rPr lang="en-US" dirty="0"/>
              <a:t>cookie auth is insufficient when side effects occur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26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26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262">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2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6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6262">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626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26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Form post with cookie</a:t>
            </a:r>
          </a:p>
        </p:txBody>
      </p:sp>
      <p:pic>
        <p:nvPicPr>
          <p:cNvPr id="81923" name="Picture 12" descr="basic-csrf-black"/>
          <p:cNvPicPr>
            <a:picLocks noChangeAspect="1" noChangeArrowheads="1"/>
          </p:cNvPicPr>
          <p:nvPr/>
        </p:nvPicPr>
        <p:blipFill>
          <a:blip r:embed="rId2" cstate="print"/>
          <a:srcRect/>
          <a:stretch>
            <a:fillRect/>
          </a:stretch>
        </p:blipFill>
        <p:spPr bwMode="auto">
          <a:xfrm>
            <a:off x="1936750" y="1462088"/>
            <a:ext cx="8350250" cy="5395912"/>
          </a:xfrm>
          <a:prstGeom prst="rect">
            <a:avLst/>
          </a:prstGeom>
          <a:noFill/>
          <a:ln w="9525">
            <a:noFill/>
            <a:miter lim="800000"/>
            <a:headEnd/>
            <a:tailEnd/>
          </a:ln>
        </p:spPr>
      </p:pic>
      <p:grpSp>
        <p:nvGrpSpPr>
          <p:cNvPr id="2" name="Group 7"/>
          <p:cNvGrpSpPr>
            <a:grpSpLocks/>
          </p:cNvGrpSpPr>
          <p:nvPr/>
        </p:nvGrpSpPr>
        <p:grpSpPr bwMode="auto">
          <a:xfrm>
            <a:off x="5715000" y="4267201"/>
            <a:ext cx="2590800" cy="2365375"/>
            <a:chOff x="4191000" y="4267200"/>
            <a:chExt cx="2590800" cy="2365375"/>
          </a:xfrm>
        </p:grpSpPr>
        <p:sp>
          <p:nvSpPr>
            <p:cNvPr id="4" name="TextBox 3"/>
            <p:cNvSpPr txBox="1">
              <a:spLocks noChangeArrowheads="1"/>
            </p:cNvSpPr>
            <p:nvPr/>
          </p:nvSpPr>
          <p:spPr bwMode="auto">
            <a:xfrm>
              <a:off x="4191000" y="6232525"/>
              <a:ext cx="1992313" cy="400050"/>
            </a:xfrm>
            <a:prstGeom prst="rect">
              <a:avLst/>
            </a:prstGeom>
            <a:noFill/>
            <a:ln w="9525">
              <a:noFill/>
              <a:miter lim="800000"/>
              <a:headEnd/>
              <a:tailEnd/>
            </a:ln>
          </p:spPr>
          <p:txBody>
            <a:bodyPr wrap="none" lIns="91439" tIns="45719" rIns="91439" bIns="45719">
              <a:spAutoFit/>
            </a:bodyPr>
            <a:lstStyle/>
            <a:p>
              <a:pPr defTabSz="914400" fontAlgn="base">
                <a:spcBef>
                  <a:spcPct val="0"/>
                </a:spcBef>
                <a:spcAft>
                  <a:spcPct val="0"/>
                </a:spcAft>
                <a:defRPr/>
              </a:pPr>
              <a:r>
                <a:rPr lang="en-US" sz="2000">
                  <a:solidFill>
                    <a:srgbClr val="40458C">
                      <a:lumMod val="50000"/>
                    </a:srgbClr>
                  </a:solidFill>
                  <a:latin typeface="Tahoma" pitchFamily="-65" charset="0"/>
                  <a:ea typeface="ＭＳ Ｐゴシック" pitchFamily="-65" charset="-128"/>
                </a:rPr>
                <a:t>User credentials</a:t>
              </a:r>
            </a:p>
          </p:txBody>
        </p:sp>
        <p:sp>
          <p:nvSpPr>
            <p:cNvPr id="5" name="Oval 4"/>
            <p:cNvSpPr/>
            <p:nvPr/>
          </p:nvSpPr>
          <p:spPr>
            <a:xfrm>
              <a:off x="4479925" y="4267200"/>
              <a:ext cx="2301875" cy="479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defTabSz="914400" fontAlgn="base">
                <a:spcBef>
                  <a:spcPct val="0"/>
                </a:spcBef>
                <a:spcAft>
                  <a:spcPct val="0"/>
                </a:spcAft>
                <a:defRPr/>
              </a:pPr>
              <a:endParaRPr lang="en-US" sz="2000">
                <a:solidFill>
                  <a:srgbClr val="40458C">
                    <a:lumMod val="50000"/>
                  </a:srgbClr>
                </a:solidFill>
                <a:latin typeface="Tahoma"/>
                <a:ea typeface="ＭＳ Ｐゴシック" pitchFamily="-65" charset="-128"/>
              </a:endParaRPr>
            </a:p>
          </p:txBody>
        </p:sp>
        <p:cxnSp>
          <p:nvCxnSpPr>
            <p:cNvPr id="6" name="Straight Arrow Connector 5"/>
            <p:cNvCxnSpPr>
              <a:endCxn id="5" idx="4"/>
            </p:cNvCxnSpPr>
            <p:nvPr/>
          </p:nvCxnSpPr>
          <p:spPr>
            <a:xfrm rot="5400000" flipH="1" flipV="1">
              <a:off x="4618038" y="5218112"/>
              <a:ext cx="1485900" cy="542925"/>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7"/>
          <p:cNvSpPr txBox="1">
            <a:spLocks noChangeArrowheads="1"/>
          </p:cNvSpPr>
          <p:nvPr/>
        </p:nvSpPr>
        <p:spPr bwMode="auto">
          <a:xfrm>
            <a:off x="6199189" y="4403725"/>
            <a:ext cx="2122487" cy="236538"/>
          </a:xfrm>
          <a:prstGeom prst="rect">
            <a:avLst/>
          </a:prstGeom>
          <a:noFill/>
          <a:ln w="9525">
            <a:noFill/>
            <a:miter lim="800000"/>
            <a:headEnd/>
            <a:tailEnd/>
          </a:ln>
        </p:spPr>
        <p:txBody>
          <a:bodyPr wrap="none" lIns="82296" tIns="41148" rIns="82296" bIns="41148">
            <a:spAutoFit/>
          </a:bodyPr>
          <a:lstStyle/>
          <a:p>
            <a:pPr defTabSz="914400" fontAlgn="base">
              <a:spcBef>
                <a:spcPct val="0"/>
              </a:spcBef>
              <a:spcAft>
                <a:spcPct val="0"/>
              </a:spcAft>
              <a:defRPr/>
            </a:pPr>
            <a:r>
              <a:rPr lang="en-US" sz="1000" b="1" dirty="0">
                <a:solidFill>
                  <a:srgbClr val="40458C">
                    <a:lumMod val="50000"/>
                  </a:srgbClr>
                </a:solidFill>
                <a:latin typeface="Arial" pitchFamily="34" charset="0"/>
                <a:ea typeface="ＭＳ Ｐゴシック" pitchFamily="-65" charset="-128"/>
                <a:cs typeface="Arial" pitchFamily="34" charset="0"/>
              </a:rPr>
              <a:t>Cookie: </a:t>
            </a:r>
            <a:r>
              <a:rPr lang="en-US" sz="1000" b="1" dirty="0" err="1">
                <a:solidFill>
                  <a:srgbClr val="40458C">
                    <a:lumMod val="50000"/>
                  </a:srgbClr>
                </a:solidFill>
                <a:latin typeface="Arial" pitchFamily="34" charset="0"/>
                <a:ea typeface="ＭＳ Ｐゴシック" pitchFamily="-65" charset="-128"/>
                <a:cs typeface="Arial" pitchFamily="34" charset="0"/>
              </a:rPr>
              <a:t>SessionID</a:t>
            </a:r>
            <a:r>
              <a:rPr lang="en-US" sz="1000" b="1" dirty="0">
                <a:solidFill>
                  <a:srgbClr val="40458C">
                    <a:lumMod val="50000"/>
                  </a:srgbClr>
                </a:solidFill>
                <a:latin typeface="Arial" pitchFamily="34" charset="0"/>
                <a:ea typeface="ＭＳ Ｐゴシック" pitchFamily="-65" charset="-128"/>
                <a:cs typeface="Arial" pitchFamily="34" charset="0"/>
              </a:rPr>
              <a:t>=523FA4cd2E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7CF1-30CF-42BA-B541-E1629DEFD95C}"/>
              </a:ext>
            </a:extLst>
          </p:cNvPr>
          <p:cNvSpPr>
            <a:spLocks noGrp="1"/>
          </p:cNvSpPr>
          <p:nvPr>
            <p:ph type="title"/>
          </p:nvPr>
        </p:nvSpPr>
        <p:spPr/>
        <p:txBody>
          <a:bodyPr/>
          <a:lstStyle/>
          <a:p>
            <a:r>
              <a:rPr lang="en-US" dirty="0"/>
              <a:t>Connecting to a Web Server</a:t>
            </a:r>
          </a:p>
        </p:txBody>
      </p:sp>
      <p:sp>
        <p:nvSpPr>
          <p:cNvPr id="3" name="Content Placeholder 2">
            <a:extLst>
              <a:ext uri="{FF2B5EF4-FFF2-40B4-BE49-F238E27FC236}">
                <a16:creationId xmlns:a16="http://schemas.microsoft.com/office/drawing/2014/main" id="{7C6B02AA-B240-4672-944C-773126041A0B}"/>
              </a:ext>
            </a:extLst>
          </p:cNvPr>
          <p:cNvSpPr>
            <a:spLocks noGrp="1"/>
          </p:cNvSpPr>
          <p:nvPr>
            <p:ph idx="1"/>
          </p:nvPr>
        </p:nvSpPr>
        <p:spPr>
          <a:xfrm>
            <a:off x="1143000" y="2057400"/>
            <a:ext cx="10501604" cy="4408714"/>
          </a:xfrm>
        </p:spPr>
        <p:txBody>
          <a:bodyPr>
            <a:normAutofit lnSpcReduction="10000"/>
          </a:bodyPr>
          <a:lstStyle/>
          <a:p>
            <a:r>
              <a:rPr lang="en-US" dirty="0"/>
              <a:t>Given such a URL, the web browser first checks the local DNS cache on</a:t>
            </a:r>
            <a:br>
              <a:rPr lang="en-US" dirty="0"/>
            </a:br>
            <a:r>
              <a:rPr lang="en-US" dirty="0"/>
              <a:t>its system for an entry corresponding to the domain of the web site being</a:t>
            </a:r>
            <a:br>
              <a:rPr lang="en-US" dirty="0"/>
            </a:br>
            <a:r>
              <a:rPr lang="en-US" dirty="0"/>
              <a:t>requested.</a:t>
            </a:r>
          </a:p>
          <a:p>
            <a:pPr lvl="1"/>
            <a:r>
              <a:rPr lang="en-US" dirty="0"/>
              <a:t>If no entry is found locally, the browser queries a DNS server to</a:t>
            </a:r>
            <a:br>
              <a:rPr lang="en-US" dirty="0"/>
            </a:br>
            <a:r>
              <a:rPr lang="en-US" dirty="0"/>
              <a:t>resolve the IP address of the domain name.</a:t>
            </a:r>
          </a:p>
          <a:p>
            <a:r>
              <a:rPr lang="en-US" dirty="0"/>
              <a:t>After the IP address of the web server is resolved, the client makes a TCP connection to a specified port on the web server, which is, by default, port 80 for HTTP.</a:t>
            </a:r>
          </a:p>
          <a:p>
            <a:r>
              <a:rPr lang="en-US" dirty="0"/>
              <a:t>Other protocols besides HTTP could also be used in a URL</a:t>
            </a:r>
          </a:p>
          <a:p>
            <a:pPr lvl="1"/>
            <a:r>
              <a:rPr lang="en-US" dirty="0"/>
              <a:t>Port: 21 File Transfer Protocol (FTP)</a:t>
            </a:r>
            <a:br>
              <a:rPr lang="en-US" dirty="0"/>
            </a:br>
            <a:r>
              <a:rPr lang="en-US" dirty="0"/>
              <a:t>Port: 80 Hypertext Transfer Protocol (HTTP)</a:t>
            </a:r>
            <a:br>
              <a:rPr lang="en-US" dirty="0"/>
            </a:br>
            <a:r>
              <a:rPr lang="en-US" dirty="0"/>
              <a:t>Port: 443 Hypertext Transfer Protocol over TLS/SSL (HTTPS)</a:t>
            </a:r>
            <a:br>
              <a:rPr lang="en-US" dirty="0"/>
            </a:br>
            <a:br>
              <a:rPr lang="en-US" dirty="0"/>
            </a:br>
            <a:br>
              <a:rPr lang="en-US" dirty="0"/>
            </a:br>
            <a:endParaRPr lang="en-US" dirty="0"/>
          </a:p>
        </p:txBody>
      </p:sp>
    </p:spTree>
    <p:extLst>
      <p:ext uri="{BB962C8B-B14F-4D97-AF65-F5344CB8AC3E}">
        <p14:creationId xmlns:p14="http://schemas.microsoft.com/office/powerpoint/2010/main" val="11283336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prstGeom prst="rect">
            <a:avLst/>
          </a:prstGeom>
        </p:spPr>
        <p:txBody>
          <a:bodyPr vert="horz" wrap="square" lIns="121900" tIns="121900" rIns="121900" bIns="121900" rtlCol="0" anchor="t" anchorCtr="0">
            <a:noAutofit/>
          </a:bodyPr>
          <a:lstStyle/>
          <a:p>
            <a:r>
              <a:rPr lang="en-GB" dirty="0"/>
              <a:t>CSRF Attack on GET Requests - Basic Idea</a:t>
            </a:r>
          </a:p>
        </p:txBody>
      </p:sp>
      <p:sp>
        <p:nvSpPr>
          <p:cNvPr id="104" name="Shape 104"/>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buClr>
                <a:srgbClr val="000000"/>
              </a:buClr>
            </a:pPr>
            <a:r>
              <a:rPr lang="en-GB" sz="2400" dirty="0">
                <a:solidFill>
                  <a:srgbClr val="000000"/>
                </a:solidFill>
              </a:rPr>
              <a:t>Consider an online banking web application </a:t>
            </a:r>
            <a:r>
              <a:rPr lang="en-GB" sz="2400" u="sng" dirty="0">
                <a:solidFill>
                  <a:schemeClr val="accent4"/>
                </a:solidFill>
                <a:hlinkClick r:id="rId3">
                  <a:extLst>
                    <a:ext uri="{A12FA001-AC4F-418D-AE19-62706E023703}">
                      <ahyp:hlinkClr xmlns:ahyp="http://schemas.microsoft.com/office/drawing/2018/hyperlinkcolor" val="tx"/>
                    </a:ext>
                  </a:extLst>
                </a:hlinkClick>
              </a:rPr>
              <a:t>www.bank32.com</a:t>
            </a:r>
            <a:r>
              <a:rPr lang="en-GB" sz="2400" dirty="0">
                <a:solidFill>
                  <a:schemeClr val="accent4"/>
                </a:solidFill>
              </a:rPr>
              <a:t> </a:t>
            </a:r>
            <a:r>
              <a:rPr lang="en-GB" sz="2400" dirty="0">
                <a:solidFill>
                  <a:srgbClr val="000000"/>
                </a:solidFill>
              </a:rPr>
              <a:t>which allows users to transfer money from their accounts to other people’s accounts.</a:t>
            </a:r>
          </a:p>
          <a:p>
            <a:pPr marL="609585" indent="-457189">
              <a:buClr>
                <a:srgbClr val="000000"/>
              </a:buClr>
            </a:pPr>
            <a:r>
              <a:rPr lang="en-GB" sz="2400" dirty="0">
                <a:solidFill>
                  <a:srgbClr val="000000"/>
                </a:solidFill>
              </a:rPr>
              <a:t>An user is logged in into the web application and has a session cookie which uniquely identifies the authenticated user.</a:t>
            </a:r>
          </a:p>
          <a:p>
            <a:pPr marL="609585" indent="-457189">
              <a:buClr>
                <a:srgbClr val="000000"/>
              </a:buClr>
            </a:pPr>
            <a:r>
              <a:rPr lang="en-GB" sz="2400" dirty="0">
                <a:solidFill>
                  <a:srgbClr val="000000"/>
                </a:solidFill>
              </a:rPr>
              <a:t>HTTP request to transfer $500 from his/her account to account 3220:</a:t>
            </a:r>
          </a:p>
          <a:p>
            <a:pPr marL="0" indent="609585">
              <a:buNone/>
            </a:pPr>
            <a:r>
              <a:rPr lang="en-GB" sz="2400" u="sng" dirty="0">
                <a:solidFill>
                  <a:schemeClr val="accent4"/>
                </a:solidFill>
                <a:hlinkClick r:id="rId4">
                  <a:extLst>
                    <a:ext uri="{A12FA001-AC4F-418D-AE19-62706E023703}">
                      <ahyp:hlinkClr xmlns:ahyp="http://schemas.microsoft.com/office/drawing/2018/hyperlinkcolor" val="tx"/>
                    </a:ext>
                  </a:extLst>
                </a:hlinkClick>
              </a:rPr>
              <a:t>http://www.bank32.com/transfer.php?to=3220&amp;amount=500</a:t>
            </a:r>
          </a:p>
          <a:p>
            <a:pPr marL="609585" indent="-457189">
              <a:buClr>
                <a:srgbClr val="000000"/>
              </a:buClr>
            </a:pPr>
            <a:r>
              <a:rPr lang="en-GB" sz="2400" dirty="0">
                <a:solidFill>
                  <a:srgbClr val="000000"/>
                </a:solidFill>
              </a:rPr>
              <a:t>In order to perform the attack, the attacker needs to send out the forged request from the victim’s machine so that the browsers will attach the victim’s session cookies with the requests.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p:spPr>
        <p:txBody>
          <a:bodyPr vert="horz" wrap="square" lIns="121900" tIns="121900" rIns="121900" bIns="121900" rtlCol="0" anchor="t" anchorCtr="0">
            <a:noAutofit/>
          </a:bodyPr>
          <a:lstStyle/>
          <a:p>
            <a:pPr indent="-93131">
              <a:buClr>
                <a:schemeClr val="dk1"/>
              </a:buClr>
              <a:buSzPts val="1100"/>
            </a:pPr>
            <a:r>
              <a:rPr lang="en-GB" dirty="0"/>
              <a:t>CSRF Attack on GET Requests - Basic Idea</a:t>
            </a:r>
          </a:p>
        </p:txBody>
      </p:sp>
      <p:sp>
        <p:nvSpPr>
          <p:cNvPr id="110" name="Shape 110"/>
          <p:cNvSpPr txBox="1">
            <a:spLocks noGrp="1"/>
          </p:cNvSpPr>
          <p:nvPr>
            <p:ph type="body" idx="1"/>
          </p:nvPr>
        </p:nvSpPr>
        <p:spPr>
          <a:xfrm>
            <a:off x="415600" y="1536633"/>
            <a:ext cx="11360800" cy="2506400"/>
          </a:xfrm>
          <a:prstGeom prst="rect">
            <a:avLst/>
          </a:prstGeom>
        </p:spPr>
        <p:txBody>
          <a:bodyPr vert="horz" wrap="square" lIns="121900" tIns="121900" rIns="121900" bIns="121900" rtlCol="0" anchor="t" anchorCtr="0">
            <a:noAutofit/>
          </a:bodyPr>
          <a:lstStyle/>
          <a:p>
            <a:pPr>
              <a:spcAft>
                <a:spcPts val="800"/>
              </a:spcAft>
            </a:pPr>
            <a:r>
              <a:rPr lang="en-GB" sz="2400" dirty="0">
                <a:solidFill>
                  <a:srgbClr val="000000"/>
                </a:solidFill>
              </a:rPr>
              <a:t>The attacker can place the piece of code (to trigger request) in the form of </a:t>
            </a:r>
            <a:r>
              <a:rPr lang="en-GB" sz="2400" dirty="0" err="1">
                <a:solidFill>
                  <a:srgbClr val="000000"/>
                </a:solidFill>
              </a:rPr>
              <a:t>Javascript</a:t>
            </a:r>
            <a:r>
              <a:rPr lang="en-GB" sz="2400" dirty="0">
                <a:solidFill>
                  <a:srgbClr val="000000"/>
                </a:solidFill>
              </a:rPr>
              <a:t> code in the attacker’s web page.</a:t>
            </a:r>
          </a:p>
          <a:p>
            <a:pPr>
              <a:spcAft>
                <a:spcPts val="800"/>
              </a:spcAft>
            </a:pPr>
            <a:r>
              <a:rPr lang="en-GB" sz="2400" dirty="0">
                <a:solidFill>
                  <a:srgbClr val="000000"/>
                </a:solidFill>
              </a:rPr>
              <a:t>HTML tags like </a:t>
            </a:r>
            <a:r>
              <a:rPr lang="en-GB" sz="2400" dirty="0" err="1">
                <a:solidFill>
                  <a:srgbClr val="000000"/>
                </a:solidFill>
              </a:rPr>
              <a:t>img</a:t>
            </a:r>
            <a:r>
              <a:rPr lang="en-GB" sz="2400" dirty="0">
                <a:solidFill>
                  <a:srgbClr val="000000"/>
                </a:solidFill>
              </a:rPr>
              <a:t> and </a:t>
            </a:r>
            <a:r>
              <a:rPr lang="en-GB" sz="2400" dirty="0" err="1">
                <a:solidFill>
                  <a:srgbClr val="000000"/>
                </a:solidFill>
              </a:rPr>
              <a:t>iframe</a:t>
            </a:r>
            <a:r>
              <a:rPr lang="en-GB" sz="2400" dirty="0">
                <a:solidFill>
                  <a:srgbClr val="000000"/>
                </a:solidFill>
              </a:rPr>
              <a:t> can trigger GET requests to the URL specified in </a:t>
            </a:r>
            <a:r>
              <a:rPr lang="en-GB" sz="2400" dirty="0" err="1">
                <a:solidFill>
                  <a:srgbClr val="000000"/>
                </a:solidFill>
              </a:rPr>
              <a:t>src</a:t>
            </a:r>
            <a:r>
              <a:rPr lang="en-GB" sz="2400" dirty="0">
                <a:solidFill>
                  <a:srgbClr val="000000"/>
                </a:solidFill>
              </a:rPr>
              <a:t> attribute. Response for this request will be an image/webpage. </a:t>
            </a:r>
          </a:p>
        </p:txBody>
      </p:sp>
      <p:pic>
        <p:nvPicPr>
          <p:cNvPr id="111" name="Shape 111"/>
          <p:cNvPicPr preferRelativeResize="0"/>
          <p:nvPr/>
        </p:nvPicPr>
        <p:blipFill>
          <a:blip r:embed="rId3">
            <a:alphaModFix/>
          </a:blip>
          <a:stretch>
            <a:fillRect/>
          </a:stretch>
        </p:blipFill>
        <p:spPr>
          <a:xfrm>
            <a:off x="653363" y="3680071"/>
            <a:ext cx="11234549" cy="172864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Fundamental Causes of CSRF</a:t>
            </a:r>
          </a:p>
        </p:txBody>
      </p:sp>
      <p:sp>
        <p:nvSpPr>
          <p:cNvPr id="3" name="Text Placeholder 2"/>
          <p:cNvSpPr>
            <a:spLocks noGrp="1"/>
          </p:cNvSpPr>
          <p:nvPr>
            <p:ph type="body" idx="1"/>
          </p:nvPr>
        </p:nvSpPr>
        <p:spPr/>
        <p:txBody>
          <a:bodyPr>
            <a:normAutofit/>
          </a:bodyPr>
          <a:lstStyle/>
          <a:p>
            <a:pPr marL="309026" indent="-309026"/>
            <a:r>
              <a:rPr lang="en-US" sz="2400" dirty="0"/>
              <a:t>The server cannot distinguish whether a request is cross-site or same-site</a:t>
            </a:r>
          </a:p>
          <a:p>
            <a:pPr marL="766214" lvl="1" indent="-309026"/>
            <a:r>
              <a:rPr lang="en-US" sz="2400" dirty="0"/>
              <a:t>Same-site request: coming from the server’s own page. </a:t>
            </a:r>
            <a:r>
              <a:rPr lang="en-US" sz="2400" dirty="0">
                <a:solidFill>
                  <a:srgbClr val="00B050"/>
                </a:solidFill>
              </a:rPr>
              <a:t>Trusted</a:t>
            </a:r>
            <a:r>
              <a:rPr lang="en-US" sz="2400" dirty="0"/>
              <a:t>.</a:t>
            </a:r>
          </a:p>
          <a:p>
            <a:pPr marL="766214" lvl="1" indent="-309026"/>
            <a:r>
              <a:rPr lang="en-US" sz="2400" dirty="0"/>
              <a:t>Cross-site request: coming from other site’s pages. </a:t>
            </a:r>
            <a:r>
              <a:rPr lang="en-US" sz="2400" dirty="0">
                <a:solidFill>
                  <a:srgbClr val="C00000"/>
                </a:solidFill>
              </a:rPr>
              <a:t>Not Trusted</a:t>
            </a:r>
            <a:r>
              <a:rPr lang="en-US" sz="2400" dirty="0"/>
              <a:t>.</a:t>
            </a:r>
          </a:p>
          <a:p>
            <a:pPr marL="766214" lvl="1" indent="-309026"/>
            <a:r>
              <a:rPr lang="en-US" sz="2400" dirty="0"/>
              <a:t>We cannot treat these two types of requests the same.</a:t>
            </a:r>
          </a:p>
          <a:p>
            <a:pPr marL="309026" indent="-309026"/>
            <a:r>
              <a:rPr lang="en-US" sz="2400" dirty="0"/>
              <a:t>Does the browser know the difference?</a:t>
            </a:r>
          </a:p>
          <a:p>
            <a:pPr marL="766214" lvl="1" indent="-309026"/>
            <a:r>
              <a:rPr lang="en-US" sz="2400" dirty="0"/>
              <a:t>Of course. The browser knows from which page a request is generated.</a:t>
            </a:r>
          </a:p>
          <a:p>
            <a:pPr marL="766214" lvl="1" indent="-309026"/>
            <a:r>
              <a:rPr lang="en-US" sz="2400" dirty="0"/>
              <a:t>Can browser help?</a:t>
            </a:r>
          </a:p>
          <a:p>
            <a:pPr marL="309026" indent="-309026"/>
            <a:r>
              <a:rPr lang="en-US" sz="2400" dirty="0"/>
              <a:t>How to help server?</a:t>
            </a:r>
          </a:p>
        </p:txBody>
      </p:sp>
    </p:spTree>
    <p:extLst>
      <p:ext uri="{BB962C8B-B14F-4D97-AF65-F5344CB8AC3E}">
        <p14:creationId xmlns:p14="http://schemas.microsoft.com/office/powerpoint/2010/main" val="3466522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CSRF Defenses</a:t>
            </a:r>
          </a:p>
        </p:txBody>
      </p:sp>
      <p:sp>
        <p:nvSpPr>
          <p:cNvPr id="86019" name="Rectangle 3" descr="Rectangle: Click to edit Master text styles&#10;Second level&#10;Third level&#10;Fourth level&#10;Fifth level"/>
          <p:cNvSpPr>
            <a:spLocks noGrp="1" noChangeArrowheads="1"/>
          </p:cNvSpPr>
          <p:nvPr>
            <p:ph type="body" idx="1"/>
          </p:nvPr>
        </p:nvSpPr>
        <p:spPr/>
        <p:txBody>
          <a:bodyPr>
            <a:normAutofit/>
          </a:bodyPr>
          <a:lstStyle/>
          <a:p>
            <a:r>
              <a:rPr lang="en-US" sz="2400" dirty="0"/>
              <a:t>Secret Validation Token</a:t>
            </a:r>
          </a:p>
          <a:p>
            <a:endParaRPr lang="en-US" sz="2400" dirty="0"/>
          </a:p>
          <a:p>
            <a:pPr marL="45720" indent="0">
              <a:buNone/>
            </a:pPr>
            <a:endParaRPr lang="en-US" sz="2400" dirty="0"/>
          </a:p>
          <a:p>
            <a:r>
              <a:rPr lang="en-US" sz="2400" dirty="0" err="1"/>
              <a:t>Referer</a:t>
            </a:r>
            <a:r>
              <a:rPr lang="en-US" sz="2400" dirty="0"/>
              <a:t> Validation</a:t>
            </a:r>
          </a:p>
          <a:p>
            <a:pPr marL="45720" indent="0">
              <a:buNone/>
            </a:pPr>
            <a:endParaRPr lang="en-US" sz="2400" dirty="0"/>
          </a:p>
          <a:p>
            <a:r>
              <a:rPr lang="en-US" sz="2400" dirty="0"/>
              <a:t>Custom HTTP Header(same site cookie)</a:t>
            </a:r>
          </a:p>
        </p:txBody>
      </p:sp>
      <p:sp>
        <p:nvSpPr>
          <p:cNvPr id="86020" name="Text Box 5"/>
          <p:cNvSpPr txBox="1">
            <a:spLocks noChangeArrowheads="1"/>
          </p:cNvSpPr>
          <p:nvPr/>
        </p:nvSpPr>
        <p:spPr bwMode="auto">
          <a:xfrm>
            <a:off x="6842126" y="6145213"/>
            <a:ext cx="184731" cy="369332"/>
          </a:xfrm>
          <a:prstGeom prst="rect">
            <a:avLst/>
          </a:prstGeom>
          <a:noFill/>
          <a:ln w="9525">
            <a:noFill/>
            <a:miter lim="800000"/>
            <a:headEnd/>
            <a:tailEnd/>
          </a:ln>
        </p:spPr>
        <p:txBody>
          <a:bodyPr wrap="none">
            <a:spAutoFit/>
          </a:bodyPr>
          <a:lstStyle/>
          <a:p>
            <a:endParaRPr lang="en-US">
              <a:solidFill>
                <a:srgbClr val="40458C"/>
              </a:solidFill>
              <a:ea typeface="ＭＳ Ｐゴシック" pitchFamily="-65" charset="-128"/>
            </a:endParaRPr>
          </a:p>
        </p:txBody>
      </p:sp>
      <p:grpSp>
        <p:nvGrpSpPr>
          <p:cNvPr id="2" name="Group 10"/>
          <p:cNvGrpSpPr>
            <a:grpSpLocks/>
          </p:cNvGrpSpPr>
          <p:nvPr/>
        </p:nvGrpSpPr>
        <p:grpSpPr bwMode="auto">
          <a:xfrm>
            <a:off x="5638800" y="2438400"/>
            <a:ext cx="4133850" cy="457200"/>
            <a:chOff x="2832" y="1008"/>
            <a:chExt cx="2604" cy="288"/>
          </a:xfrm>
        </p:grpSpPr>
        <p:sp>
          <p:nvSpPr>
            <p:cNvPr id="86032" name="Rectangle 9"/>
            <p:cNvSpPr>
              <a:spLocks noChangeArrowheads="1"/>
            </p:cNvSpPr>
            <p:nvPr/>
          </p:nvSpPr>
          <p:spPr bwMode="auto">
            <a:xfrm>
              <a:off x="2832" y="1008"/>
              <a:ext cx="2544"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86033" name="Text Box 6"/>
            <p:cNvSpPr txBox="1">
              <a:spLocks noChangeArrowheads="1"/>
            </p:cNvSpPr>
            <p:nvPr/>
          </p:nvSpPr>
          <p:spPr bwMode="auto">
            <a:xfrm>
              <a:off x="2832" y="1035"/>
              <a:ext cx="2604" cy="213"/>
            </a:xfrm>
            <a:prstGeom prst="rect">
              <a:avLst/>
            </a:prstGeom>
            <a:noFill/>
            <a:ln w="9525">
              <a:noFill/>
              <a:miter lim="800000"/>
              <a:headEnd/>
              <a:tailEnd/>
            </a:ln>
          </p:spPr>
          <p:txBody>
            <a:bodyPr wrap="none">
              <a:spAutoFit/>
            </a:bodyPr>
            <a:lstStyle/>
            <a:p>
              <a:r>
                <a:rPr lang="en-US" sz="1600" dirty="0">
                  <a:solidFill>
                    <a:srgbClr val="FFFFFF"/>
                  </a:solidFill>
                  <a:latin typeface="Consolas" pitchFamily="49" charset="0"/>
                  <a:ea typeface="ＭＳ Ｐゴシック" pitchFamily="-65" charset="-128"/>
                </a:rPr>
                <a:t>&lt;input type=hidden value=23a3af01b&gt;</a:t>
              </a:r>
            </a:p>
          </p:txBody>
        </p:sp>
      </p:grpSp>
      <p:grpSp>
        <p:nvGrpSpPr>
          <p:cNvPr id="3" name="Group 12"/>
          <p:cNvGrpSpPr>
            <a:grpSpLocks/>
          </p:cNvGrpSpPr>
          <p:nvPr/>
        </p:nvGrpSpPr>
        <p:grpSpPr bwMode="auto">
          <a:xfrm>
            <a:off x="5742878" y="4076700"/>
            <a:ext cx="4953000" cy="457200"/>
            <a:chOff x="2832" y="2050"/>
            <a:chExt cx="2986" cy="288"/>
          </a:xfrm>
        </p:grpSpPr>
        <p:sp>
          <p:nvSpPr>
            <p:cNvPr id="86030" name="Rectangle 11"/>
            <p:cNvSpPr>
              <a:spLocks noChangeArrowheads="1"/>
            </p:cNvSpPr>
            <p:nvPr/>
          </p:nvSpPr>
          <p:spPr bwMode="auto">
            <a:xfrm>
              <a:off x="2832" y="2050"/>
              <a:ext cx="2880"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86031" name="Text Box 7"/>
            <p:cNvSpPr txBox="1">
              <a:spLocks noChangeArrowheads="1"/>
            </p:cNvSpPr>
            <p:nvPr/>
          </p:nvSpPr>
          <p:spPr bwMode="auto">
            <a:xfrm>
              <a:off x="2832" y="2078"/>
              <a:ext cx="2986" cy="212"/>
            </a:xfrm>
            <a:prstGeom prst="rect">
              <a:avLst/>
            </a:prstGeom>
            <a:noFill/>
            <a:ln w="9525">
              <a:noFill/>
              <a:miter lim="800000"/>
              <a:headEnd/>
              <a:tailEnd/>
            </a:ln>
          </p:spPr>
          <p:txBody>
            <a:bodyPr>
              <a:spAutoFit/>
            </a:bodyPr>
            <a:lstStyle/>
            <a:p>
              <a:r>
                <a:rPr lang="en-US" sz="1600" dirty="0" err="1">
                  <a:solidFill>
                    <a:srgbClr val="FFFFFF"/>
                  </a:solidFill>
                  <a:latin typeface="Consolas" pitchFamily="49" charset="0"/>
                  <a:ea typeface="ＭＳ Ｐゴシック" pitchFamily="-65" charset="-128"/>
                </a:rPr>
                <a:t>Referer</a:t>
              </a:r>
              <a:r>
                <a:rPr lang="en-US" sz="1600" dirty="0">
                  <a:solidFill>
                    <a:srgbClr val="FFFFFF"/>
                  </a:solidFill>
                  <a:latin typeface="Consolas" pitchFamily="49" charset="0"/>
                  <a:ea typeface="ＭＳ Ｐゴシック" pitchFamily="-65" charset="-128"/>
                </a:rPr>
                <a:t>: http://www.facebook.com/home.php</a:t>
              </a:r>
            </a:p>
          </p:txBody>
        </p:sp>
      </p:grpSp>
      <p:grpSp>
        <p:nvGrpSpPr>
          <p:cNvPr id="4" name="Group 14"/>
          <p:cNvGrpSpPr>
            <a:grpSpLocks/>
          </p:cNvGrpSpPr>
          <p:nvPr/>
        </p:nvGrpSpPr>
        <p:grpSpPr bwMode="auto">
          <a:xfrm>
            <a:off x="5742878" y="5257800"/>
            <a:ext cx="3568700" cy="457200"/>
            <a:chOff x="2832" y="3051"/>
            <a:chExt cx="2248" cy="288"/>
          </a:xfrm>
        </p:grpSpPr>
        <p:sp>
          <p:nvSpPr>
            <p:cNvPr id="86028" name="Rectangle 13"/>
            <p:cNvSpPr>
              <a:spLocks noChangeArrowheads="1"/>
            </p:cNvSpPr>
            <p:nvPr/>
          </p:nvSpPr>
          <p:spPr bwMode="auto">
            <a:xfrm>
              <a:off x="2832" y="3051"/>
              <a:ext cx="2208"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86029" name="Text Box 8"/>
            <p:cNvSpPr txBox="1">
              <a:spLocks noChangeArrowheads="1"/>
            </p:cNvSpPr>
            <p:nvPr/>
          </p:nvSpPr>
          <p:spPr bwMode="auto">
            <a:xfrm>
              <a:off x="2832" y="3078"/>
              <a:ext cx="2248" cy="213"/>
            </a:xfrm>
            <a:prstGeom prst="rect">
              <a:avLst/>
            </a:prstGeom>
            <a:noFill/>
            <a:ln w="9525">
              <a:noFill/>
              <a:miter lim="800000"/>
              <a:headEnd/>
              <a:tailEnd/>
            </a:ln>
          </p:spPr>
          <p:txBody>
            <a:bodyPr wrap="none">
              <a:spAutoFit/>
            </a:bodyPr>
            <a:lstStyle/>
            <a:p>
              <a:r>
                <a:rPr lang="en-US" sz="1600" dirty="0">
                  <a:solidFill>
                    <a:srgbClr val="FFFFFF"/>
                  </a:solidFill>
                  <a:latin typeface="Consolas" pitchFamily="49" charset="0"/>
                  <a:ea typeface="ＭＳ Ｐゴシック" pitchFamily="-65" charset="-128"/>
                </a:rPr>
                <a:t>X-Requested-By: </a:t>
              </a:r>
              <a:r>
                <a:rPr lang="en-US" sz="1600" dirty="0" err="1">
                  <a:solidFill>
                    <a:srgbClr val="FFFFFF"/>
                  </a:solidFill>
                  <a:latin typeface="Consolas" pitchFamily="49" charset="0"/>
                  <a:ea typeface="ＭＳ Ｐゴシック" pitchFamily="-65" charset="-128"/>
                </a:rPr>
                <a:t>XMLHttpRequest</a:t>
              </a:r>
              <a:endParaRPr lang="en-US" sz="1600" dirty="0">
                <a:solidFill>
                  <a:srgbClr val="FFFFFF"/>
                </a:solidFill>
                <a:latin typeface="Consolas" pitchFamily="49" charset="0"/>
                <a:ea typeface="ＭＳ Ｐゴシック" pitchFamily="-65" charset="-128"/>
              </a:endParaRPr>
            </a:p>
          </p:txBody>
        </p:sp>
      </p:grpSp>
      <p:pic>
        <p:nvPicPr>
          <p:cNvPr id="86024" name="Picture 15"/>
          <p:cNvPicPr>
            <a:picLocks noChangeAspect="1" noChangeArrowheads="1"/>
          </p:cNvPicPr>
          <p:nvPr/>
        </p:nvPicPr>
        <p:blipFill>
          <a:blip r:embed="rId2" cstate="print"/>
          <a:srcRect/>
          <a:stretch>
            <a:fillRect/>
          </a:stretch>
        </p:blipFill>
        <p:spPr bwMode="auto">
          <a:xfrm>
            <a:off x="2808249" y="2535824"/>
            <a:ext cx="914400" cy="914400"/>
          </a:xfrm>
          <a:prstGeom prst="rect">
            <a:avLst/>
          </a:prstGeom>
          <a:noFill/>
          <a:ln w="9525">
            <a:noFill/>
            <a:miter lim="800000"/>
            <a:headEnd/>
            <a:tailEnd/>
          </a:ln>
        </p:spPr>
      </p:pic>
      <p:pic>
        <p:nvPicPr>
          <p:cNvPr id="86025" name="Picture 16"/>
          <p:cNvPicPr>
            <a:picLocks noChangeAspect="1" noChangeArrowheads="1"/>
          </p:cNvPicPr>
          <p:nvPr/>
        </p:nvPicPr>
        <p:blipFill>
          <a:blip r:embed="rId3" cstate="print"/>
          <a:srcRect/>
          <a:stretch>
            <a:fillRect/>
          </a:stretch>
        </p:blipFill>
        <p:spPr bwMode="auto">
          <a:xfrm>
            <a:off x="3712547" y="3985298"/>
            <a:ext cx="1379843" cy="653610"/>
          </a:xfrm>
          <a:prstGeom prst="rect">
            <a:avLst/>
          </a:prstGeom>
          <a:noFill/>
          <a:ln w="9525">
            <a:noFill/>
            <a:miter lim="800000"/>
            <a:headEnd/>
            <a:tailEnd/>
          </a:ln>
        </p:spPr>
      </p:pic>
      <p:pic>
        <p:nvPicPr>
          <p:cNvPr id="86026" name="Picture 17"/>
          <p:cNvPicPr>
            <a:picLocks noChangeAspect="1" noChangeArrowheads="1"/>
          </p:cNvPicPr>
          <p:nvPr/>
        </p:nvPicPr>
        <p:blipFill>
          <a:blip r:embed="rId4" cstate="print"/>
          <a:srcRect/>
          <a:stretch>
            <a:fillRect/>
          </a:stretch>
        </p:blipFill>
        <p:spPr bwMode="auto">
          <a:xfrm>
            <a:off x="3054041" y="5156200"/>
            <a:ext cx="1028700" cy="939800"/>
          </a:xfrm>
          <a:prstGeom prst="rect">
            <a:avLst/>
          </a:prstGeom>
          <a:noFill/>
          <a:ln w="9525">
            <a:noFill/>
            <a:miter lim="800000"/>
            <a:headEnd/>
            <a:tailEnd/>
          </a:ln>
        </p:spPr>
      </p:pic>
      <p:pic>
        <p:nvPicPr>
          <p:cNvPr id="86027" name="Picture 18"/>
          <p:cNvPicPr>
            <a:picLocks noChangeAspect="1" noChangeArrowheads="1"/>
          </p:cNvPicPr>
          <p:nvPr/>
        </p:nvPicPr>
        <p:blipFill>
          <a:blip r:embed="rId5" cstate="print"/>
          <a:srcRect/>
          <a:stretch>
            <a:fillRect/>
          </a:stretch>
        </p:blipFill>
        <p:spPr bwMode="auto">
          <a:xfrm>
            <a:off x="4065549" y="2497724"/>
            <a:ext cx="800100" cy="95250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226029" y="191923"/>
            <a:ext cx="11360800" cy="763600"/>
          </a:xfrm>
          <a:prstGeom prst="rect">
            <a:avLst/>
          </a:prstGeom>
        </p:spPr>
        <p:txBody>
          <a:bodyPr vert="horz" wrap="square" lIns="121900" tIns="121900" rIns="121900" bIns="121900" rtlCol="0" anchor="t" anchorCtr="0">
            <a:noAutofit/>
          </a:bodyPr>
          <a:lstStyle/>
          <a:p>
            <a:r>
              <a:rPr lang="en-GB" dirty="0"/>
              <a:t>Countermeasures: Referrer Header</a:t>
            </a:r>
          </a:p>
        </p:txBody>
      </p:sp>
      <p:sp>
        <p:nvSpPr>
          <p:cNvPr id="191" name="Shape 191"/>
          <p:cNvSpPr txBox="1">
            <a:spLocks noGrp="1"/>
          </p:cNvSpPr>
          <p:nvPr>
            <p:ph type="body" idx="1"/>
          </p:nvPr>
        </p:nvSpPr>
        <p:spPr>
          <a:xfrm>
            <a:off x="326390" y="955523"/>
            <a:ext cx="11360800" cy="4555200"/>
          </a:xfrm>
          <a:prstGeom prst="rect">
            <a:avLst/>
          </a:prstGeom>
        </p:spPr>
        <p:txBody>
          <a:bodyPr vert="horz" wrap="square" lIns="121900" tIns="121900" rIns="121900" bIns="121900" rtlCol="0" anchor="t" anchorCtr="0">
            <a:noAutofit/>
          </a:bodyPr>
          <a:lstStyle/>
          <a:p>
            <a:pPr marL="609585" indent="-457189">
              <a:spcAft>
                <a:spcPts val="800"/>
              </a:spcAft>
              <a:buClr>
                <a:srgbClr val="000000"/>
              </a:buClr>
            </a:pPr>
            <a:r>
              <a:rPr lang="en-GB" sz="2400" dirty="0">
                <a:solidFill>
                  <a:srgbClr val="000000"/>
                </a:solidFill>
              </a:rPr>
              <a:t>HTTP header field identifying the address of the web page from where the request is generated.</a:t>
            </a:r>
          </a:p>
          <a:p>
            <a:pPr marL="609585" indent="-457189">
              <a:spcAft>
                <a:spcPts val="800"/>
              </a:spcAft>
              <a:buClr>
                <a:srgbClr val="000000"/>
              </a:buClr>
            </a:pPr>
            <a:r>
              <a:rPr lang="en-GB" sz="2400" dirty="0">
                <a:solidFill>
                  <a:srgbClr val="000000"/>
                </a:solidFill>
              </a:rPr>
              <a:t>A server can check whether the request is originated from its own pages or not.</a:t>
            </a:r>
          </a:p>
          <a:p>
            <a:pPr marL="609585" indent="-457189">
              <a:spcAft>
                <a:spcPts val="800"/>
              </a:spcAft>
              <a:buClr>
                <a:srgbClr val="000000"/>
              </a:buClr>
            </a:pPr>
            <a:r>
              <a:rPr lang="en-GB" sz="2400" dirty="0">
                <a:solidFill>
                  <a:srgbClr val="000000"/>
                </a:solidFill>
              </a:rPr>
              <a:t>This field reveals part of browsing history causing privacy concern and hence, this field is mostly removed from the header.</a:t>
            </a:r>
          </a:p>
          <a:p>
            <a:pPr marL="609585" indent="-457189">
              <a:spcAft>
                <a:spcPts val="800"/>
              </a:spcAft>
              <a:buClr>
                <a:srgbClr val="000000"/>
              </a:buClr>
            </a:pPr>
            <a:r>
              <a:rPr lang="en-GB" sz="2400" dirty="0">
                <a:solidFill>
                  <a:srgbClr val="000000"/>
                </a:solidFill>
              </a:rPr>
              <a:t>The server cannot use this unreliable source.</a:t>
            </a:r>
          </a:p>
        </p:txBody>
      </p:sp>
      <p:pic>
        <p:nvPicPr>
          <p:cNvPr id="2" name="Picture 1">
            <a:extLst>
              <a:ext uri="{FF2B5EF4-FFF2-40B4-BE49-F238E27FC236}">
                <a16:creationId xmlns:a16="http://schemas.microsoft.com/office/drawing/2014/main" id="{C46CDED1-D2F3-49E3-B371-925CA7FA559D}"/>
              </a:ext>
            </a:extLst>
          </p:cNvPr>
          <p:cNvPicPr>
            <a:picLocks noChangeAspect="1"/>
          </p:cNvPicPr>
          <p:nvPr/>
        </p:nvPicPr>
        <p:blipFill>
          <a:blip r:embed="rId3"/>
          <a:stretch>
            <a:fillRect/>
          </a:stretch>
        </p:blipFill>
        <p:spPr>
          <a:xfrm>
            <a:off x="3468029" y="3515003"/>
            <a:ext cx="6491657" cy="2912342"/>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121900" tIns="121900" rIns="121900" bIns="121900" rtlCol="0" anchor="t" anchorCtr="0">
            <a:noAutofit/>
          </a:bodyPr>
          <a:lstStyle/>
          <a:p>
            <a:pPr indent="-93131">
              <a:buClr>
                <a:schemeClr val="dk1"/>
              </a:buClr>
              <a:buSzPts val="1100"/>
            </a:pPr>
            <a:r>
              <a:rPr lang="en-GB" dirty="0"/>
              <a:t>Countermeasures: Same-Site Cookies</a:t>
            </a:r>
          </a:p>
        </p:txBody>
      </p:sp>
      <p:sp>
        <p:nvSpPr>
          <p:cNvPr id="197" name="Shape 197"/>
          <p:cNvSpPr txBox="1">
            <a:spLocks noGrp="1"/>
          </p:cNvSpPr>
          <p:nvPr>
            <p:ph type="body" idx="1"/>
          </p:nvPr>
        </p:nvSpPr>
        <p:spPr>
          <a:xfrm>
            <a:off x="415600" y="1536633"/>
            <a:ext cx="11360800" cy="5196400"/>
          </a:xfrm>
          <a:prstGeom prst="rect">
            <a:avLst/>
          </a:prstGeom>
        </p:spPr>
        <p:txBody>
          <a:bodyPr vert="horz" wrap="square" lIns="121900" tIns="121900" rIns="121900" bIns="121900" rtlCol="0" anchor="t" anchorCtr="0">
            <a:noAutofit/>
          </a:bodyPr>
          <a:lstStyle/>
          <a:p>
            <a:pPr marL="609585" indent="-457189">
              <a:spcAft>
                <a:spcPts val="800"/>
              </a:spcAft>
              <a:buClr>
                <a:srgbClr val="000000"/>
              </a:buClr>
            </a:pPr>
            <a:r>
              <a:rPr lang="en-GB" sz="2400" dirty="0">
                <a:solidFill>
                  <a:srgbClr val="000000"/>
                </a:solidFill>
              </a:rPr>
              <a:t>A special type of cookie in browsers like Chrome and Opera, which provide a special attribute to cookies called </a:t>
            </a:r>
            <a:r>
              <a:rPr lang="en-GB" sz="2400" dirty="0" err="1">
                <a:solidFill>
                  <a:srgbClr val="000000"/>
                </a:solidFill>
                <a:latin typeface="Courier New" panose="02070309020205020404" pitchFamily="49" charset="0"/>
                <a:cs typeface="Courier New" panose="02070309020205020404" pitchFamily="49" charset="0"/>
              </a:rPr>
              <a:t>SameSite</a:t>
            </a:r>
            <a:r>
              <a:rPr lang="en-GB" sz="2400" i="1" dirty="0">
                <a:solidFill>
                  <a:srgbClr val="000000"/>
                </a:solidFill>
              </a:rPr>
              <a:t>.</a:t>
            </a:r>
          </a:p>
          <a:p>
            <a:pPr marL="609585" indent="-457189">
              <a:spcAft>
                <a:spcPts val="800"/>
              </a:spcAft>
              <a:buClr>
                <a:srgbClr val="000000"/>
              </a:buClr>
            </a:pPr>
            <a:r>
              <a:rPr lang="en-GB" sz="2400" dirty="0">
                <a:solidFill>
                  <a:srgbClr val="000000"/>
                </a:solidFill>
              </a:rPr>
              <a:t>This attribute is set by the servers and it tells the browsers whether a cookie should be attached to a cross-site request or not.</a:t>
            </a:r>
          </a:p>
          <a:p>
            <a:pPr marL="609585" indent="-457189">
              <a:spcAft>
                <a:spcPts val="800"/>
              </a:spcAft>
              <a:buClr>
                <a:srgbClr val="000000"/>
              </a:buClr>
            </a:pPr>
            <a:r>
              <a:rPr lang="en-GB" sz="2400" dirty="0">
                <a:solidFill>
                  <a:srgbClr val="000000"/>
                </a:solidFill>
              </a:rPr>
              <a:t>Cookies with this attribute are always sent along with same-site requests, but whether they are sent along with cross-site depends on the value of this attribute.</a:t>
            </a:r>
          </a:p>
          <a:p>
            <a:pPr marL="609585" indent="-457189">
              <a:lnSpc>
                <a:spcPct val="100000"/>
              </a:lnSpc>
              <a:spcAft>
                <a:spcPts val="800"/>
              </a:spcAft>
              <a:buClr>
                <a:srgbClr val="000000"/>
              </a:buClr>
            </a:pPr>
            <a:r>
              <a:rPr lang="en-GB" sz="2400" dirty="0">
                <a:solidFill>
                  <a:srgbClr val="000000"/>
                </a:solidFill>
              </a:rPr>
              <a:t>Values</a:t>
            </a:r>
          </a:p>
          <a:p>
            <a:pPr marL="1066773" lvl="1" indent="-457189">
              <a:lnSpc>
                <a:spcPct val="100000"/>
              </a:lnSpc>
              <a:spcAft>
                <a:spcPts val="800"/>
              </a:spcAft>
              <a:buClr>
                <a:srgbClr val="000000"/>
              </a:buClr>
              <a:buSzPts val="1800"/>
              <a:buChar char="●"/>
            </a:pPr>
            <a:r>
              <a:rPr lang="en-GB" sz="2400" dirty="0">
                <a:solidFill>
                  <a:srgbClr val="000000"/>
                </a:solidFill>
              </a:rPr>
              <a:t>Strict (Not sent along with cross-site requests)</a:t>
            </a:r>
          </a:p>
          <a:p>
            <a:pPr marL="1066773" lvl="1" indent="-457189">
              <a:lnSpc>
                <a:spcPct val="100000"/>
              </a:lnSpc>
              <a:spcAft>
                <a:spcPts val="800"/>
              </a:spcAft>
              <a:buClr>
                <a:srgbClr val="000000"/>
              </a:buClr>
              <a:buSzPts val="1800"/>
              <a:buChar char="●"/>
            </a:pPr>
            <a:r>
              <a:rPr lang="en-GB" sz="2400" dirty="0">
                <a:solidFill>
                  <a:srgbClr val="000000"/>
                </a:solidFill>
              </a:rPr>
              <a:t>Lax (Sent with cross-site requests)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prstGeom prst="rect">
            <a:avLst/>
          </a:prstGeom>
        </p:spPr>
        <p:txBody>
          <a:bodyPr vert="horz" wrap="square" lIns="121900" tIns="121900" rIns="121900" bIns="121900" rtlCol="0" anchor="t" anchorCtr="0">
            <a:noAutofit/>
          </a:bodyPr>
          <a:lstStyle/>
          <a:p>
            <a:pPr indent="-93131">
              <a:buClr>
                <a:schemeClr val="dk1"/>
              </a:buClr>
              <a:buSzPts val="1100"/>
            </a:pPr>
            <a:r>
              <a:rPr lang="en-GB" dirty="0"/>
              <a:t>Countermeasures: Secret Token</a:t>
            </a:r>
          </a:p>
          <a:p>
            <a:endParaRPr dirty="0"/>
          </a:p>
        </p:txBody>
      </p:sp>
      <p:sp>
        <p:nvSpPr>
          <p:cNvPr id="203" name="Shape 203"/>
          <p:cNvSpPr txBox="1">
            <a:spLocks noGrp="1"/>
          </p:cNvSpPr>
          <p:nvPr>
            <p:ph type="body" idx="1"/>
          </p:nvPr>
        </p:nvSpPr>
        <p:spPr>
          <a:xfrm>
            <a:off x="415600" y="1536633"/>
            <a:ext cx="11360800" cy="5196400"/>
          </a:xfrm>
          <a:prstGeom prst="rect">
            <a:avLst/>
          </a:prstGeom>
        </p:spPr>
        <p:txBody>
          <a:bodyPr vert="horz" wrap="square" lIns="121900" tIns="121900" rIns="121900" bIns="121900" rtlCol="0" anchor="t" anchorCtr="0">
            <a:noAutofit/>
          </a:bodyPr>
          <a:lstStyle/>
          <a:p>
            <a:pPr marL="609585" indent="-457189">
              <a:spcAft>
                <a:spcPts val="800"/>
              </a:spcAft>
              <a:buClr>
                <a:srgbClr val="000000"/>
              </a:buClr>
            </a:pPr>
            <a:r>
              <a:rPr lang="en-GB" sz="2400" dirty="0">
                <a:solidFill>
                  <a:srgbClr val="000000"/>
                </a:solidFill>
              </a:rPr>
              <a:t>The server embeds a random secret value inside each web page. </a:t>
            </a:r>
          </a:p>
          <a:p>
            <a:pPr marL="609585" indent="-457189">
              <a:spcAft>
                <a:spcPts val="800"/>
              </a:spcAft>
              <a:buClr>
                <a:srgbClr val="000000"/>
              </a:buClr>
            </a:pPr>
            <a:r>
              <a:rPr lang="en-GB" sz="2400" dirty="0">
                <a:solidFill>
                  <a:srgbClr val="000000"/>
                </a:solidFill>
              </a:rPr>
              <a:t>When a request is initiated from this page, the secret value is included with the request. </a:t>
            </a:r>
          </a:p>
          <a:p>
            <a:pPr marL="609585" indent="-457189">
              <a:spcAft>
                <a:spcPts val="800"/>
              </a:spcAft>
              <a:buClr>
                <a:srgbClr val="000000"/>
              </a:buClr>
            </a:pPr>
            <a:r>
              <a:rPr lang="en-GB" sz="2400" dirty="0">
                <a:solidFill>
                  <a:srgbClr val="000000"/>
                </a:solidFill>
              </a:rPr>
              <a:t>The server checks this value to see whether a request is cross-site or not.</a:t>
            </a:r>
          </a:p>
          <a:p>
            <a:pPr marL="609585" indent="-457189">
              <a:spcAft>
                <a:spcPts val="800"/>
              </a:spcAft>
              <a:buClr>
                <a:srgbClr val="000000"/>
              </a:buClr>
            </a:pPr>
            <a:r>
              <a:rPr lang="en-GB" sz="2400" dirty="0">
                <a:solidFill>
                  <a:srgbClr val="000000"/>
                </a:solidFill>
              </a:rPr>
              <a:t>Pages from a different origin will not be able to access the secret value. This is guaranteed by browsers (the same origin policy)</a:t>
            </a:r>
          </a:p>
          <a:p>
            <a:pPr marL="609585" indent="-457189">
              <a:spcAft>
                <a:spcPts val="800"/>
              </a:spcAft>
              <a:buClr>
                <a:srgbClr val="000000"/>
              </a:buClr>
            </a:pPr>
            <a:r>
              <a:rPr lang="en-GB" sz="2400" dirty="0">
                <a:solidFill>
                  <a:srgbClr val="000000"/>
                </a:solidFill>
              </a:rPr>
              <a:t>The secret is randomly generated and is different for different users. So, there is no way for attackers to guess or find out this secret.</a:t>
            </a:r>
          </a:p>
          <a:p>
            <a:pPr marL="609585" indent="-457189">
              <a:spcAft>
                <a:spcPts val="800"/>
              </a:spcAft>
              <a:buClr>
                <a:srgbClr val="000000"/>
              </a:buClr>
            </a:pPr>
            <a:endParaRPr lang="en-GB" sz="2400" dirty="0">
              <a:solidFill>
                <a:srgbClr val="00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prstGeom prst="rect">
            <a:avLst/>
          </a:prstGeom>
        </p:spPr>
        <p:txBody>
          <a:bodyPr vert="horz" wrap="square" lIns="121900" tIns="121900" rIns="121900" bIns="121900" rtlCol="0" anchor="t" anchorCtr="0">
            <a:noAutofit/>
          </a:bodyPr>
          <a:lstStyle/>
          <a:p>
            <a:r>
              <a:rPr lang="en-GB"/>
              <a:t>Elgg’s Countermeasure</a:t>
            </a:r>
          </a:p>
        </p:txBody>
      </p:sp>
      <p:sp>
        <p:nvSpPr>
          <p:cNvPr id="209" name="Shape 209"/>
          <p:cNvSpPr txBox="1">
            <a:spLocks noGrp="1"/>
          </p:cNvSpPr>
          <p:nvPr>
            <p:ph type="body" idx="1"/>
          </p:nvPr>
        </p:nvSpPr>
        <p:spPr>
          <a:xfrm>
            <a:off x="415600" y="1536633"/>
            <a:ext cx="11360800" cy="1656800"/>
          </a:xfrm>
          <a:prstGeom prst="rect">
            <a:avLst/>
          </a:prstGeom>
        </p:spPr>
        <p:txBody>
          <a:bodyPr vert="horz" wrap="square" lIns="121900" tIns="121900" rIns="121900" bIns="121900" rtlCol="0" anchor="t" anchorCtr="0">
            <a:noAutofit/>
          </a:bodyPr>
          <a:lstStyle/>
          <a:p>
            <a:pPr marL="609585" indent="-457189">
              <a:buClr>
                <a:srgbClr val="000000"/>
              </a:buClr>
            </a:pPr>
            <a:r>
              <a:rPr lang="en-GB" sz="2400" dirty="0">
                <a:solidFill>
                  <a:srgbClr val="000000"/>
                </a:solidFill>
              </a:rPr>
              <a:t>Uses secret-token approach : _</a:t>
            </a:r>
            <a:r>
              <a:rPr lang="en-GB" sz="2400" dirty="0" err="1">
                <a:solidFill>
                  <a:srgbClr val="000000"/>
                </a:solidFill>
              </a:rPr>
              <a:t>elgg_tc</a:t>
            </a:r>
            <a:r>
              <a:rPr lang="en-GB" sz="2400" dirty="0">
                <a:solidFill>
                  <a:srgbClr val="000000"/>
                </a:solidFill>
              </a:rPr>
              <a:t> and _</a:t>
            </a:r>
            <a:r>
              <a:rPr lang="en-GB" sz="2400" dirty="0" err="1">
                <a:solidFill>
                  <a:srgbClr val="000000"/>
                </a:solidFill>
              </a:rPr>
              <a:t>elgg_token</a:t>
            </a:r>
            <a:r>
              <a:rPr lang="en-GB" sz="2400" dirty="0">
                <a:solidFill>
                  <a:srgbClr val="000000"/>
                </a:solidFill>
              </a:rPr>
              <a:t>.</a:t>
            </a:r>
          </a:p>
          <a:p>
            <a:pPr marL="609585" indent="-457189">
              <a:buClr>
                <a:srgbClr val="000000"/>
              </a:buClr>
            </a:pPr>
            <a:r>
              <a:rPr lang="en-GB" sz="2400" dirty="0">
                <a:solidFill>
                  <a:srgbClr val="000000"/>
                </a:solidFill>
              </a:rPr>
              <a:t>The values are stored inside two JavaScript variables and also in all the forms where user action is required.</a:t>
            </a:r>
          </a:p>
          <a:p>
            <a:pPr marL="0" indent="0">
              <a:buNone/>
            </a:pPr>
            <a:endParaRPr sz="2400" dirty="0"/>
          </a:p>
        </p:txBody>
      </p:sp>
      <p:pic>
        <p:nvPicPr>
          <p:cNvPr id="210" name="Shape 210"/>
          <p:cNvPicPr preferRelativeResize="0"/>
          <p:nvPr/>
        </p:nvPicPr>
        <p:blipFill>
          <a:blip r:embed="rId3">
            <a:alphaModFix/>
          </a:blip>
          <a:stretch>
            <a:fillRect/>
          </a:stretch>
        </p:blipFill>
        <p:spPr>
          <a:xfrm>
            <a:off x="585767" y="3118400"/>
            <a:ext cx="10050068" cy="621200"/>
          </a:xfrm>
          <a:prstGeom prst="rect">
            <a:avLst/>
          </a:prstGeom>
          <a:noFill/>
          <a:ln>
            <a:noFill/>
          </a:ln>
        </p:spPr>
      </p:pic>
      <p:sp>
        <p:nvSpPr>
          <p:cNvPr id="211" name="Shape 211"/>
          <p:cNvSpPr txBox="1"/>
          <p:nvPr/>
        </p:nvSpPr>
        <p:spPr>
          <a:xfrm>
            <a:off x="493500" y="4180601"/>
            <a:ext cx="11360800" cy="2070383"/>
          </a:xfrm>
          <a:prstGeom prst="rect">
            <a:avLst/>
          </a:prstGeom>
          <a:noFill/>
          <a:ln>
            <a:noFill/>
          </a:ln>
        </p:spPr>
        <p:txBody>
          <a:bodyPr wrap="square" lIns="121900" tIns="121900" rIns="121900" bIns="121900" anchor="t" anchorCtr="0">
            <a:noAutofit/>
          </a:bodyPr>
          <a:lstStyle/>
          <a:p>
            <a:pPr marL="609585" indent="-457189">
              <a:buSzPts val="1800"/>
              <a:buChar char="●"/>
            </a:pPr>
            <a:r>
              <a:rPr lang="en-GB" sz="2400" dirty="0"/>
              <a:t>The two hidden parameters are added to the form so that when the form is submitted via an HTTP request, these two values are included in the request.</a:t>
            </a:r>
          </a:p>
          <a:p>
            <a:pPr marL="609585" indent="-457189">
              <a:buSzPts val="1800"/>
              <a:buChar char="●"/>
            </a:pPr>
            <a:r>
              <a:rPr lang="en-GB" sz="2400" dirty="0"/>
              <a:t>These two hidden values are generated by the server (views/default/input/</a:t>
            </a:r>
            <a:r>
              <a:rPr lang="en-GB" sz="2400" dirty="0" err="1"/>
              <a:t>securitytoken.php</a:t>
            </a:r>
            <a:r>
              <a:rPr lang="en-GB" sz="2400" dirty="0"/>
              <a:t>) and added as a hidden field in each page.</a:t>
            </a:r>
          </a:p>
          <a:p>
            <a:endParaRPr sz="2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a:xfrm>
            <a:off x="663498" y="285843"/>
            <a:ext cx="9875520" cy="1356360"/>
          </a:xfrm>
        </p:spPr>
        <p:txBody>
          <a:bodyPr/>
          <a:lstStyle/>
          <a:p>
            <a:pPr eaLnBrk="1" hangingPunct="1"/>
            <a:r>
              <a:rPr lang="en-US" dirty="0"/>
              <a:t>Login CSRF</a:t>
            </a:r>
          </a:p>
        </p:txBody>
      </p:sp>
      <p:sp>
        <p:nvSpPr>
          <p:cNvPr id="7172" name="Content Placeholder 2" descr="Rectangle: Click to edit Master text styles&#10;Second level&#10;Third level&#10;Fourth level&#10;Fifth level"/>
          <p:cNvSpPr>
            <a:spLocks noGrp="1"/>
          </p:cNvSpPr>
          <p:nvPr>
            <p:ph idx="1"/>
          </p:nvPr>
        </p:nvSpPr>
        <p:spPr/>
        <p:txBody>
          <a:bodyPr/>
          <a:lstStyle/>
          <a:p>
            <a:pPr eaLnBrk="1" hangingPunct="1"/>
            <a:endParaRPr lang="en-US"/>
          </a:p>
        </p:txBody>
      </p:sp>
      <p:graphicFrame>
        <p:nvGraphicFramePr>
          <p:cNvPr id="7170" name="Object 2"/>
          <p:cNvGraphicFramePr>
            <a:graphicFrameLocks noChangeAspect="1"/>
          </p:cNvGraphicFramePr>
          <p:nvPr/>
        </p:nvGraphicFramePr>
        <p:xfrm>
          <a:off x="1981200" y="1471614"/>
          <a:ext cx="7924800" cy="5119687"/>
        </p:xfrm>
        <a:graphic>
          <a:graphicData uri="http://schemas.openxmlformats.org/presentationml/2006/ole">
            <mc:AlternateContent xmlns:mc="http://schemas.openxmlformats.org/markup-compatibility/2006">
              <mc:Choice xmlns:v="urn:schemas-microsoft-com:vml" Requires="v">
                <p:oleObj spid="_x0000_s1052" name="Acrobat Document" r:id="rId3" imgW="6998400" imgH="4521600" progId="AcroExch.Document.7">
                  <p:embed/>
                </p:oleObj>
              </mc:Choice>
              <mc:Fallback>
                <p:oleObj name="Acrobat Document" r:id="rId3" imgW="6998400" imgH="4521600" progId="AcroExch.Document.7">
                  <p:embed/>
                  <p:pic>
                    <p:nvPicPr>
                      <p:cNvPr id="71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471614"/>
                        <a:ext cx="7924800" cy="511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Oval 4"/>
          <p:cNvSpPr/>
          <p:nvPr/>
        </p:nvSpPr>
        <p:spPr>
          <a:xfrm>
            <a:off x="5715000" y="5334000"/>
            <a:ext cx="2667000" cy="838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65" charset="-128"/>
            </a:endParaRPr>
          </a:p>
        </p:txBody>
      </p:sp>
      <p:cxnSp>
        <p:nvCxnSpPr>
          <p:cNvPr id="6" name="Straight Arrow Connector 5"/>
          <p:cNvCxnSpPr/>
          <p:nvPr/>
        </p:nvCxnSpPr>
        <p:spPr>
          <a:xfrm rot="5400000">
            <a:off x="5905500" y="4152900"/>
            <a:ext cx="2057400" cy="304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t>Payments Login CSRF</a:t>
            </a:r>
          </a:p>
        </p:txBody>
      </p:sp>
      <p:pic>
        <p:nvPicPr>
          <p:cNvPr id="97283" name="Picture 6"/>
          <p:cNvPicPr>
            <a:picLocks noChangeAspect="1" noChangeArrowheads="1"/>
          </p:cNvPicPr>
          <p:nvPr/>
        </p:nvPicPr>
        <p:blipFill>
          <a:blip r:embed="rId2" cstate="print"/>
          <a:srcRect/>
          <a:stretch>
            <a:fillRect/>
          </a:stretch>
        </p:blipFill>
        <p:spPr bwMode="auto">
          <a:xfrm>
            <a:off x="2485678" y="1700330"/>
            <a:ext cx="7019925" cy="4810125"/>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Basis">
  <a:themeElements>
    <a:clrScheme name="Custom 2">
      <a:dk1>
        <a:srgbClr val="000000"/>
      </a:dk1>
      <a:lt1>
        <a:srgbClr val="DDDDDD"/>
      </a:lt1>
      <a:dk2>
        <a:srgbClr val="000000"/>
      </a:dk2>
      <a:lt2>
        <a:srgbClr val="DDDDDD"/>
      </a:lt2>
      <a:accent1>
        <a:srgbClr val="000000"/>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1752</TotalTime>
  <Words>5085</Words>
  <Application>Microsoft Office PowerPoint</Application>
  <PresentationFormat>Widescreen</PresentationFormat>
  <Paragraphs>762</Paragraphs>
  <Slides>104</Slides>
  <Notes>31</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104</vt:i4>
      </vt:variant>
    </vt:vector>
  </HeadingPairs>
  <TitlesOfParts>
    <vt:vector size="119" baseType="lpstr">
      <vt:lpstr>Arial</vt:lpstr>
      <vt:lpstr>Calibri</vt:lpstr>
      <vt:lpstr>Consolas</vt:lpstr>
      <vt:lpstr>Corbel</vt:lpstr>
      <vt:lpstr>Courier New</vt:lpstr>
      <vt:lpstr>Symbol</vt:lpstr>
      <vt:lpstr>Tahoma</vt:lpstr>
      <vt:lpstr>Times</vt:lpstr>
      <vt:lpstr>Times New Roman</vt:lpstr>
      <vt:lpstr>Wingdings</vt:lpstr>
      <vt:lpstr>Basis</vt:lpstr>
      <vt:lpstr>1_Lecture</vt:lpstr>
      <vt:lpstr>Blueprint</vt:lpstr>
      <vt:lpstr>1_Blueprint</vt:lpstr>
      <vt:lpstr>Acrobat Document</vt:lpstr>
      <vt:lpstr>Web security</vt:lpstr>
      <vt:lpstr>What could go wrong with our web app?</vt:lpstr>
      <vt:lpstr>Security is a hard problem</vt:lpstr>
      <vt:lpstr>Modes of attacks on web applications</vt:lpstr>
      <vt:lpstr>Background knowledge</vt:lpstr>
      <vt:lpstr>http and Html</vt:lpstr>
      <vt:lpstr>Web application architecture</vt:lpstr>
      <vt:lpstr>Uniform Resource Locators (URLs)</vt:lpstr>
      <vt:lpstr>Connecting to a Web Server</vt:lpstr>
      <vt:lpstr>HTTP Request</vt:lpstr>
      <vt:lpstr>HTTP Request</vt:lpstr>
      <vt:lpstr>Hypertext Markup Language (HTML)</vt:lpstr>
      <vt:lpstr>HTML Tag</vt:lpstr>
      <vt:lpstr>HTML Form</vt:lpstr>
      <vt:lpstr>More on get and post</vt:lpstr>
      <vt:lpstr>Lack of Confidentiality in HTTP</vt:lpstr>
      <vt:lpstr>HTTPS and Certificate</vt:lpstr>
      <vt:lpstr>Network Attacks</vt:lpstr>
      <vt:lpstr>Cryptography to the rescue </vt:lpstr>
      <vt:lpstr>HTTPS</vt:lpstr>
      <vt:lpstr>Establishing a HTTPS session</vt:lpstr>
      <vt:lpstr>Web Server certificate</vt:lpstr>
      <vt:lpstr>Certificates</vt:lpstr>
      <vt:lpstr>PowerPoint Presentation</vt:lpstr>
      <vt:lpstr>Why not using HTTPS for all Web traffic?</vt:lpstr>
      <vt:lpstr>Problem: SSL stripping</vt:lpstr>
      <vt:lpstr>Problem: Mixed content</vt:lpstr>
      <vt:lpstr>Problem: Mixed content</vt:lpstr>
      <vt:lpstr>Problem: Bad certificate</vt:lpstr>
      <vt:lpstr>Man in the middle attack using rogue cert</vt:lpstr>
      <vt:lpstr>Document object model</vt:lpstr>
      <vt:lpstr>Javascript interface to HTML document</vt:lpstr>
      <vt:lpstr>Sample example</vt:lpstr>
      <vt:lpstr>Session and cookie</vt:lpstr>
      <vt:lpstr>Why use sessions or cookies?</vt:lpstr>
      <vt:lpstr>Why use sessions or cookies?</vt:lpstr>
      <vt:lpstr>Sessions</vt:lpstr>
      <vt:lpstr>Session tokens</vt:lpstr>
      <vt:lpstr>Session Token problem</vt:lpstr>
      <vt:lpstr>Cookies</vt:lpstr>
      <vt:lpstr>Cookie authentication</vt:lpstr>
      <vt:lpstr>Setting/deleting cookies by server</vt:lpstr>
      <vt:lpstr>Cookie Expiry </vt:lpstr>
      <vt:lpstr>Cookie Scope</vt:lpstr>
      <vt:lpstr>Secure Cookies</vt:lpstr>
      <vt:lpstr>httpOnly Cookies</vt:lpstr>
      <vt:lpstr>Examples</vt:lpstr>
      <vt:lpstr>Client side read/write:     document.cookie</vt:lpstr>
      <vt:lpstr>PowerPoint Presentation</vt:lpstr>
      <vt:lpstr>Cookie protocol problems</vt:lpstr>
      <vt:lpstr>Example 1:  login server problems</vt:lpstr>
      <vt:lpstr>Example 2:   “secure” cookies are not secure</vt:lpstr>
      <vt:lpstr>Cookies have no integrity</vt:lpstr>
      <vt:lpstr>Solution:   cryptographic checksums</vt:lpstr>
      <vt:lpstr>Server side sessions</vt:lpstr>
      <vt:lpstr>Client side attacks</vt:lpstr>
      <vt:lpstr>Attacks on Web browser</vt:lpstr>
      <vt:lpstr>Session hijacking</vt:lpstr>
      <vt:lpstr>Session Hijacking</vt:lpstr>
      <vt:lpstr>Session Hijacking</vt:lpstr>
      <vt:lpstr>Predictable Tokens</vt:lpstr>
      <vt:lpstr>Need to use HTTPS to protect cookies</vt:lpstr>
      <vt:lpstr>Replay Attack</vt:lpstr>
      <vt:lpstr>How to prevent Replay Attack</vt:lpstr>
      <vt:lpstr>Phishing</vt:lpstr>
      <vt:lpstr>Phishing</vt:lpstr>
      <vt:lpstr>How to attract users?</vt:lpstr>
      <vt:lpstr>Spoofing legitimate sites</vt:lpstr>
      <vt:lpstr>Won't user recognize a bogus address in the URL bar? </vt:lpstr>
      <vt:lpstr>Won't user recognize a bogus address in the URL bar?</vt:lpstr>
      <vt:lpstr>International Character Sets</vt:lpstr>
      <vt:lpstr>Picture in picture</vt:lpstr>
      <vt:lpstr>Counter-measure: visual indicators</vt:lpstr>
      <vt:lpstr>HTTPS Indicators</vt:lpstr>
      <vt:lpstr>Problem: too easy to obtain certificates </vt:lpstr>
      <vt:lpstr>Counter-measure: extended validation certificates</vt:lpstr>
      <vt:lpstr>Extended Validation Certificates</vt:lpstr>
      <vt:lpstr>Other counter-measures</vt:lpstr>
      <vt:lpstr>Click-jacking</vt:lpstr>
      <vt:lpstr>Click Jacking</vt:lpstr>
      <vt:lpstr>Click Jacking</vt:lpstr>
      <vt:lpstr>Click Fraud</vt:lpstr>
      <vt:lpstr>Cross site request forgery (CSRF)</vt:lpstr>
      <vt:lpstr>OWASP Top Ten              (2013/17)</vt:lpstr>
      <vt:lpstr>Cross-Site Requests</vt:lpstr>
      <vt:lpstr>Cross-Site Requests and Its Problems </vt:lpstr>
      <vt:lpstr>Basic CSRF</vt:lpstr>
      <vt:lpstr>Cross Site Request Forgery  (CSRF)</vt:lpstr>
      <vt:lpstr>Form post with cookie</vt:lpstr>
      <vt:lpstr>CSRF Attack on GET Requests - Basic Idea</vt:lpstr>
      <vt:lpstr>CSRF Attack on GET Requests - Basic Idea</vt:lpstr>
      <vt:lpstr>Fundamental Causes of CSRF</vt:lpstr>
      <vt:lpstr>CSRF Defenses</vt:lpstr>
      <vt:lpstr>Countermeasures: Referrer Header</vt:lpstr>
      <vt:lpstr>Countermeasures: Same-Site Cookies</vt:lpstr>
      <vt:lpstr>Countermeasures: Secret Token </vt:lpstr>
      <vt:lpstr>Elgg’s Countermeasure</vt:lpstr>
      <vt:lpstr>Login CSRF</vt:lpstr>
      <vt:lpstr>Payments Login CSRF</vt:lpstr>
      <vt:lpstr>Payments Login CSRF</vt:lpstr>
      <vt:lpstr>Payments Login CSRF</vt:lpstr>
      <vt:lpstr>Payments Login CSRF</vt:lpstr>
      <vt:lpstr>Login CSRF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security</dc:title>
  <dc:creator>Lenovo</dc:creator>
  <cp:lastModifiedBy>Lenovo</cp:lastModifiedBy>
  <cp:revision>130</cp:revision>
  <dcterms:created xsi:type="dcterms:W3CDTF">2019-07-22T16:10:43Z</dcterms:created>
  <dcterms:modified xsi:type="dcterms:W3CDTF">2019-08-17T07:35:21Z</dcterms:modified>
</cp:coreProperties>
</file>